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41"/>
  </p:notesMasterIdLst>
  <p:sldIdLst>
    <p:sldId id="1168" r:id="rId2"/>
    <p:sldId id="1165" r:id="rId3"/>
    <p:sldId id="878" r:id="rId4"/>
    <p:sldId id="992" r:id="rId5"/>
    <p:sldId id="880" r:id="rId6"/>
    <p:sldId id="881" r:id="rId7"/>
    <p:sldId id="882" r:id="rId8"/>
    <p:sldId id="885" r:id="rId9"/>
    <p:sldId id="888" r:id="rId10"/>
    <p:sldId id="889" r:id="rId11"/>
    <p:sldId id="891" r:id="rId12"/>
    <p:sldId id="893" r:id="rId13"/>
    <p:sldId id="895" r:id="rId14"/>
    <p:sldId id="913" r:id="rId15"/>
    <p:sldId id="915" r:id="rId16"/>
    <p:sldId id="916" r:id="rId17"/>
    <p:sldId id="920" r:id="rId18"/>
    <p:sldId id="925" r:id="rId19"/>
    <p:sldId id="933" r:id="rId20"/>
    <p:sldId id="927" r:id="rId21"/>
    <p:sldId id="929" r:id="rId22"/>
    <p:sldId id="931" r:id="rId23"/>
    <p:sldId id="938" r:id="rId24"/>
    <p:sldId id="941" r:id="rId25"/>
    <p:sldId id="943" r:id="rId26"/>
    <p:sldId id="946" r:id="rId27"/>
    <p:sldId id="993" r:id="rId28"/>
    <p:sldId id="949" r:id="rId29"/>
    <p:sldId id="950" r:id="rId30"/>
    <p:sldId id="952" r:id="rId31"/>
    <p:sldId id="953" r:id="rId32"/>
    <p:sldId id="954" r:id="rId33"/>
    <p:sldId id="958" r:id="rId34"/>
    <p:sldId id="959" r:id="rId35"/>
    <p:sldId id="964" r:id="rId36"/>
    <p:sldId id="976" r:id="rId37"/>
    <p:sldId id="967" r:id="rId38"/>
    <p:sldId id="968" r:id="rId39"/>
    <p:sldId id="1003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9821" autoAdjust="0"/>
  </p:normalViewPr>
  <p:slideViewPr>
    <p:cSldViewPr>
      <p:cViewPr varScale="1">
        <p:scale>
          <a:sx n="73" d="100"/>
          <a:sy n="73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6" d="100"/>
        <a:sy n="146" d="100"/>
      </p:scale>
      <p:origin x="0" y="3584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83C27-0190-4028-AADB-F58268DA5BA1}" type="datetimeFigureOut">
              <a:rPr lang="en-US" smtClean="0"/>
              <a:pPr/>
              <a:t>7/12/2022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5390BF-BE29-43A5-9BE5-16330D9957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16369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76873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76873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76873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76873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76873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76873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76873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76873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76873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76873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7687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76873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76873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76873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768739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768739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768739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768739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76873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768739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768739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7687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768739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768739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768739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768739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768739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768739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768739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768739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768739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768739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76873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7687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76873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76873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76873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76873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7687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48BCA0-73B4-488D-87D7-D21AD7ADECD9}" type="slidenum">
              <a:rPr lang="en-GB" altLang="zh-TW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4575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86D85A-7C97-4D38-A93D-9AE7D59F4748}" type="slidenum">
              <a:rPr lang="en-GB" altLang="zh-TW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79290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B0F328-3668-45BB-BEDF-2C58B2FC7D01}" type="slidenum">
              <a:rPr lang="en-GB" altLang="zh-TW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97941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D793E6-3538-4C90-B96D-0D2405B04633}" type="slidenum">
              <a:rPr lang="en-GB" altLang="zh-TW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89602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0ACDA6-F3EC-4F82-9646-18F1E3827FBB}" type="slidenum">
              <a:rPr lang="en-GB" altLang="zh-TW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50344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CC01CC-ABFE-4EFD-8947-DF2E8D7465BF}" type="slidenum">
              <a:rPr lang="en-GB" altLang="zh-TW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4326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8DA06F-C429-445B-B70C-4E4C6EE4D1E2}" type="slidenum">
              <a:rPr lang="en-GB" altLang="zh-TW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752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2E59CD-DEC1-465D-A9D1-09DF396A84B1}" type="slidenum">
              <a:rPr lang="en-GB" altLang="zh-TW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4443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F00345-2F79-48AF-B5EE-FBA36C42B788}" type="slidenum">
              <a:rPr lang="en-GB" altLang="zh-TW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61462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5B40A3-C847-474C-801C-39100B05117C}" type="slidenum">
              <a:rPr lang="en-GB" altLang="zh-TW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72284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78153-06A3-48AC-A67A-E430C3F67C88}" type="slidenum">
              <a:rPr lang="en-GB" altLang="zh-TW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76199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7960F-56A6-4F9B-B411-F289748754EF}" type="datetimeFigureOut">
              <a:rPr lang="en-US" smtClean="0">
                <a:solidFill>
                  <a:srgbClr val="696464"/>
                </a:solidFill>
              </a:rPr>
              <a:pPr/>
              <a:t>7/12/2022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C9445-1E1E-4C04-9138-5489CF1557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85816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"/>
            <a:ext cx="9144000" cy="6858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Chapter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Four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4. Constitution, Democracy and Human Rights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4.1. Meaning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of Constitution and Constitutionalism</a:t>
            </a:r>
          </a:p>
          <a:p>
            <a:pPr lvl="0">
              <a:buFont typeface="Wingdings" pitchFamily="2" charset="2"/>
              <a:buChar char="v"/>
            </a:pPr>
            <a:r>
              <a:rPr lang="en-US" sz="24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At the end of this class students be able to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lvl="0" indent="-457200">
              <a:buAutoNum type="arabicPeriod"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Describes meanings of constitution  and  major characteristics of constitution; </a:t>
            </a:r>
          </a:p>
          <a:p>
            <a:pPr marL="457200" lvl="0" indent="-457200">
              <a:buAutoNum type="arabicPeriod"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Analyze purpose and functions of constitution; Classification of constitution; </a:t>
            </a:r>
          </a:p>
          <a:p>
            <a:pPr marL="457200" lvl="0" indent="-457200">
              <a:buAutoNum type="arabicPeriod"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Analyzes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differences between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constitution and constitutionalism</a:t>
            </a:r>
          </a:p>
          <a:p>
            <a:pPr marL="457200" lvl="0" indent="-45720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Discuss the Constitutional Experience of Ethiopia: Pre and Post 1931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AutoNum type="arabicPeriod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Understand democracy, fundamental principles of and values of democracy, 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Describes forms of exercising democracy and actors democracy </a:t>
            </a:r>
          </a:p>
          <a:p>
            <a:pPr marL="457200" lvl="0" indent="-457200">
              <a:buAutoNum type="arabicPeriod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Understand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the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human rights and its basic features and classification it  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ea typeface="Arial Unicode MS"/>
              <a:cs typeface="Times New Roman" pitchFamily="18" charset="0"/>
            </a:endParaRPr>
          </a:p>
          <a:p>
            <a:pPr marL="457200" lvl="0" indent="-457200">
              <a:buAutoNum type="arabicPeriod"/>
            </a:pPr>
            <a:endParaRPr lang="en-US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17577370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763000" cy="6629401"/>
          </a:xfrm>
        </p:spPr>
        <p:txBody>
          <a:bodyPr>
            <a:noAutofit/>
          </a:bodyPr>
          <a:lstStyle/>
          <a:p>
            <a:pPr marL="0" lvl="0" indent="0" algn="just">
              <a:buClr>
                <a:srgbClr val="D34817"/>
              </a:buClr>
              <a:buFont typeface="Wingdings" pitchFamily="2" charset="2"/>
              <a:buChar char="v"/>
            </a:pP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What is written Constitution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basic principles and rules specifying the rights and duties of citizens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found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compiled together in a </a:t>
            </a:r>
            <a:r>
              <a:rPr lang="en-US" sz="2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single </a:t>
            </a: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legal, handy and readable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document.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Most constitution of states of the world is written constitution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Advantages of written constitution:</a:t>
            </a:r>
          </a:p>
          <a:p>
            <a:pPr lvl="1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clear and definite.</a:t>
            </a:r>
          </a:p>
          <a:p>
            <a:pPr lvl="1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people have a clear understanding about the powers of the government.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rights of the people are secure.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citizens have easy access to their constitution and make reference to it in monitoring the behavior to their government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Disadvantages of written constitution:</a:t>
            </a:r>
          </a:p>
          <a:p>
            <a:pPr lvl="1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fails to adapt itself to changing conditions easily.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It is rigid and may hinder the growth of the country.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None/>
            </a:pPr>
            <a:endParaRPr lang="en-US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84940374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763000" cy="6629401"/>
          </a:xfrm>
        </p:spPr>
        <p:txBody>
          <a:bodyPr>
            <a:noAutofit/>
          </a:bodyPr>
          <a:lstStyle/>
          <a:p>
            <a:pPr lvl="0" algn="just">
              <a:buClr>
                <a:srgbClr val="D34817"/>
              </a:buClr>
              <a:buFont typeface="Wingdings" pitchFamily="2" charset="2"/>
              <a:buChar char="v"/>
            </a:pPr>
            <a:r>
              <a:rPr lang="en-US" sz="2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Unwritten </a:t>
            </a: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Constitution </a:t>
            </a:r>
          </a:p>
          <a:p>
            <a:pPr algn="just">
              <a:buClr>
                <a:srgbClr val="D34817"/>
              </a:buClr>
              <a:buFont typeface="Wingdings" pitchFamily="2" charset="2"/>
              <a:buChar char="ü"/>
            </a:pP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 set of rules, 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regulations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declarations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and laws 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passed by either a parliament or other competent bodies at different time that are </a:t>
            </a:r>
            <a:r>
              <a:rPr lang="en-US" sz="2200" b="1" u="sng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not collected in a single </a:t>
            </a:r>
            <a:r>
              <a:rPr lang="en-US" sz="22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document.</a:t>
            </a:r>
          </a:p>
          <a:p>
            <a:pPr algn="just">
              <a:buClr>
                <a:srgbClr val="D34817"/>
              </a:buClr>
              <a:buFont typeface="Wingdings" pitchFamily="2" charset="2"/>
              <a:buChar char="ü"/>
            </a:pPr>
            <a:r>
              <a:rPr lang="en-US" sz="22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Instead </a:t>
            </a:r>
            <a:r>
              <a:rPr lang="en-US" sz="2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these exist in a 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number of documents, customs and provisions</a:t>
            </a:r>
            <a:r>
              <a:rPr lang="en-US" sz="22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Advantages of unwritten constitution: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Adaptability to changing circumstances and situations.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2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Ensures smooth running of government in accordance with various customs.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2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recover from shocks that may destroy a codified constitution;</a:t>
            </a:r>
            <a:endParaRPr lang="en-US" sz="22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Disadvantages of unwritten constitution:</a:t>
            </a:r>
          </a:p>
          <a:p>
            <a:pPr marR="171450" algn="just">
              <a:spcBef>
                <a:spcPts val="0"/>
              </a:spcBef>
              <a:buFont typeface="Wingdings" pitchFamily="2" charset="2"/>
              <a:buChar char="ü"/>
              <a:tabLst>
                <a:tab pos="5657850" algn="l"/>
              </a:tabLs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It is not accessible to ordinary citizens. </a:t>
            </a:r>
          </a:p>
          <a:p>
            <a:pPr marR="171450" algn="just">
              <a:spcBef>
                <a:spcPts val="0"/>
              </a:spcBef>
              <a:buFont typeface="Wingdings" pitchFamily="2" charset="2"/>
              <a:buChar char="ü"/>
              <a:tabLst>
                <a:tab pos="5657850" algn="l"/>
              </a:tabLst>
            </a:pPr>
            <a:r>
              <a:rPr lang="en-US" sz="22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It can be changed without the consent of the stakeholders since there is no legal restraints;</a:t>
            </a:r>
            <a:endParaRPr lang="en-US" sz="22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R="171450" lvl="0" algn="just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tabLst>
                <a:tab pos="5657850" algn="l"/>
              </a:tabLst>
            </a:pPr>
            <a:r>
              <a:rPr lang="en-US" sz="22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It is difficult to create awareness through education; and</a:t>
            </a:r>
            <a:endParaRPr lang="en-US" sz="22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R="171450" lvl="0" algn="just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tabLst>
                <a:tab pos="5657850" algn="l"/>
              </a:tabLs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Unsuitable to democracies.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Countries like 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Great Britain, Israel and New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Zeland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have unwritten constitutions.</a:t>
            </a:r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marL="0" indent="0">
              <a:buNone/>
            </a:pPr>
            <a:endParaRPr lang="en-US" sz="2800" dirty="0" smtClean="0"/>
          </a:p>
          <a:p>
            <a:pPr algn="just">
              <a:lnSpc>
                <a:spcPct val="150000"/>
              </a:lnSpc>
              <a:buClr>
                <a:srgbClr val="D34817"/>
              </a:buClr>
              <a:buFont typeface="Wingdings" pitchFamily="2" charset="2"/>
              <a:buChar char="ü"/>
            </a:pPr>
            <a:endParaRPr lang="en-US" b="1" dirty="0">
              <a:solidFill>
                <a:prstClr val="black"/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20215774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763000" cy="6629401"/>
          </a:xfrm>
        </p:spPr>
        <p:txBody>
          <a:bodyPr>
            <a:noAutofit/>
          </a:bodyPr>
          <a:lstStyle/>
          <a:p>
            <a:pPr marL="571500" indent="-571500" algn="just">
              <a:buAutoNum type="romanLcPeriod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Rigid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constitution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which set-up complex and special amendment procedure.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is difficult to amend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immediately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quickly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2"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Rather amendment procedure relatively complex and difficult.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4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Example:-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USA, it needs 2/3 majorities in both houses</a:t>
            </a:r>
          </a:p>
          <a:p>
            <a:pPr lvl="4" algn="just"/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Ethiopia-requires majority support from regional states and 2/3 from both house</a:t>
            </a:r>
          </a:p>
          <a:p>
            <a:pPr algn="just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Advantages of rigid constitution:</a:t>
            </a:r>
          </a:p>
          <a:p>
            <a:pPr lvl="1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Rights properly safeguarded;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Suited to all kinds of people;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Commands the confidence of the people.</a:t>
            </a:r>
          </a:p>
          <a:p>
            <a:pPr algn="just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Disadvantages of rigid constitution:</a:t>
            </a:r>
          </a:p>
          <a:p>
            <a:pPr lvl="1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Conservative in character;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Undue importance to judiciary;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4" algn="just">
              <a:lnSpc>
                <a:spcPct val="150000"/>
              </a:lnSpc>
              <a:buNone/>
            </a:pPr>
            <a:endParaRPr lang="en-US" sz="2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2" indent="0" algn="just">
              <a:lnSpc>
                <a:spcPct val="150000"/>
              </a:lnSpc>
              <a:buNone/>
            </a:pPr>
            <a:endParaRPr lang="en-US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22869893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763000" cy="662940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Flexible 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Constitution:- 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Amendment procedures are </a:t>
            </a:r>
            <a:r>
              <a:rPr lang="en-US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relatively simple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UK; Israel and New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Zeland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which the central legislature can easily amend the constitution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Advantages of flexible constitution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adaptability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country may be saved from revolutions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Disadvantages of flexible constitution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unstable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It may not be suitable for democracies.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/>
          </a:p>
          <a:p>
            <a:pPr marL="0" indent="0" algn="just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1430541719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1"/>
            <a:ext cx="8763000" cy="67056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.6.1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Constitutional Experience of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Ethiopia: Pre and Post 1931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4.6.2. pre 1931 Traditional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Constitutional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Documents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There are also some legal documents that are mostly </a:t>
            </a:r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derived from religion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particularly recognized by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rulers.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These are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Kibra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Negast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Fetha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Negast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Seriata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Mengist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sz="2800" b="1" dirty="0"/>
          </a:p>
        </p:txBody>
      </p:sp>
    </p:spTree>
    <p:extLst>
      <p:ext uri="{BB962C8B-B14F-4D97-AF65-F5344CB8AC3E}">
        <p14:creationId xmlns="" xmlns:p14="http://schemas.microsoft.com/office/powerpoint/2010/main" val="1992681807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763000" cy="662940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b="1" dirty="0"/>
              <a:t>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Kibra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Negast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Glory of Kings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Written in 13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Century.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was myths of the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solomonic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dynasty.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Solomonic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dynasty revolve around the ideas of the divine rights of kings.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They claimed to be the chosen people of God to rule.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Monarchs elected of God/ born to rule.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They could not be accountable to any power, but to God only.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This way of justifying king’s political power had been used almost by all Ethiopian rulers from 1270-1974.</a:t>
            </a:r>
          </a:p>
          <a:p>
            <a:pPr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20655337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763000" cy="662940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Fetha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Negast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legal code which has set religious and secular provisions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Seriata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Mengist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has provided administrative and protocol directives since 19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c. </a:t>
            </a:r>
          </a:p>
          <a:p>
            <a:pPr marL="0" lvl="0" indent="0">
              <a:buNone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.6.3. Written Constitutions</a:t>
            </a:r>
          </a:p>
          <a:p>
            <a:pPr marL="0" lvl="0" indent="0">
              <a:buNone/>
            </a:pP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A. The 1931 Written Constitution</a:t>
            </a:r>
          </a:p>
          <a:p>
            <a:pPr lvl="0">
              <a:buFont typeface="Wingdings" pitchFamily="2" charset="2"/>
              <a:buChar char="ü"/>
            </a:pP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Ethiopia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has the </a:t>
            </a:r>
            <a:r>
              <a:rPr lang="en-US" sz="24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first written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constitution.</a:t>
            </a:r>
          </a:p>
          <a:p>
            <a:pPr lvl="0">
              <a:buFont typeface="Wingdings" pitchFamily="2" charset="2"/>
              <a:buChar char="ü"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It was a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gift by the Emperor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the people.</a:t>
            </a:r>
          </a:p>
          <a:p>
            <a:pPr lvl="0">
              <a:buFont typeface="Wingdings" pitchFamily="2" charset="2"/>
              <a:buChar char="ü"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It was a formal agreement between the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monarchy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and the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feudal lords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buFont typeface="Wingdings" pitchFamily="2" charset="2"/>
              <a:buChar char="ü"/>
              <a:defRPr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Constitution consists </a:t>
            </a:r>
            <a:r>
              <a:rPr lang="en-US" sz="2400" b="1" u="sng" dirty="0">
                <a:solidFill>
                  <a:srgbClr val="4F81BD"/>
                </a:solidFill>
                <a:latin typeface="Times New Roman" pitchFamily="18" charset="0"/>
                <a:cs typeface="Times New Roman" pitchFamily="18" charset="0"/>
              </a:rPr>
              <a:t>seven chapters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and  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55 articles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algn="just">
              <a:buFont typeface="Wingdings" pitchFamily="2" charset="2"/>
              <a:buChar char="ü"/>
              <a:defRPr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More power 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the state were 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given to the emperor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buFont typeface="Wingdings" pitchFamily="2" charset="2"/>
              <a:buChar char="ü"/>
              <a:defRPr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i.e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Absolute </a:t>
            </a:r>
            <a:r>
              <a:rPr lang="en-US" sz="2400" b="1" u="sng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power by the principle of Divine Rights of Kings.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626979743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763000" cy="6629401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altLang="en-US" sz="22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en-US" sz="22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two major </a:t>
            </a:r>
            <a:r>
              <a:rPr lang="en-US" altLang="en-US" sz="22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reason 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for the  foundation of the 1931 constitution is:- </a:t>
            </a:r>
            <a:endParaRPr lang="en-US" alt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altLang="en-US" sz="22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altLang="en-US" sz="2200" b="1" u="sng" dirty="0" smtClean="0">
                <a:latin typeface="Times New Roman" pitchFamily="18" charset="0"/>
                <a:cs typeface="Times New Roman" pitchFamily="18" charset="0"/>
              </a:rPr>
              <a:t>Domestic Factor</a:t>
            </a:r>
            <a:r>
              <a:rPr lang="en-US" altLang="en-US" sz="2200" b="1" dirty="0" smtClean="0">
                <a:latin typeface="Times New Roman" pitchFamily="18" charset="0"/>
                <a:cs typeface="Times New Roman" pitchFamily="18" charset="0"/>
              </a:rPr>
              <a:t>:-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emperor was intending to use the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constitution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as a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legal weapon to centralize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all  power under his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hand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n-US" sz="2200" b="1" dirty="0" smtClean="0">
                <a:latin typeface="Times New Roman" pitchFamily="18" charset="0"/>
                <a:cs typeface="Times New Roman" pitchFamily="18" charset="0"/>
              </a:rPr>
              <a:t>Centralization).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altLang="en-US" sz="22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altLang="en-US" sz="2200" b="1" u="sng" dirty="0" smtClean="0">
                <a:latin typeface="Times New Roman" pitchFamily="18" charset="0"/>
                <a:cs typeface="Times New Roman" pitchFamily="18" charset="0"/>
              </a:rPr>
              <a:t>Foreign Factor</a:t>
            </a:r>
            <a:r>
              <a:rPr lang="en-US" altLang="en-US" sz="2200" b="1" dirty="0" smtClean="0">
                <a:latin typeface="Times New Roman" pitchFamily="18" charset="0"/>
                <a:cs typeface="Times New Roman" pitchFamily="18" charset="0"/>
              </a:rPr>
              <a:t>:-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en-US" sz="2200" dirty="0" smtClean="0">
                <a:latin typeface="Times New Roman" pitchFamily="18" charset="0"/>
                <a:cs typeface="Times New Roman" pitchFamily="18" charset="0"/>
              </a:rPr>
              <a:t>o give 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Ethiopia the </a:t>
            </a:r>
            <a:r>
              <a:rPr lang="en-US" altLang="en-US" sz="2200" b="1" u="sng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image of modernity 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in the views of westerners(Italy</a:t>
            </a:r>
            <a:r>
              <a:rPr lang="en-US" altLang="en-US" sz="22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lvl="0">
              <a:buFont typeface="Wingdings" pitchFamily="2" charset="2"/>
              <a:buChar char="Ø"/>
              <a:defRPr/>
            </a:pPr>
            <a:r>
              <a:rPr lang="en-US" alt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en-US" sz="22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innovations</a:t>
            </a:r>
            <a:r>
              <a:rPr lang="en-US" alt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of the 1931constitution</a:t>
            </a:r>
            <a:endParaRPr lang="en-US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  <a:defRPr/>
            </a:pP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Bi-cameral parliament</a:t>
            </a:r>
          </a:p>
          <a:p>
            <a:pPr marL="514350" lvl="0" indent="-514350">
              <a:buFont typeface="+mj-lt"/>
              <a:buAutoNum type="alphaLcPeriod"/>
              <a:defRPr/>
            </a:pPr>
            <a:r>
              <a:rPr lang="en-U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Chamber of senate</a:t>
            </a:r>
          </a:p>
          <a:p>
            <a:pPr marL="514350" lvl="0" indent="-514350">
              <a:buFont typeface="+mj-lt"/>
              <a:buAutoNum type="alphaLcPeriod"/>
              <a:defRPr/>
            </a:pPr>
            <a:r>
              <a:rPr lang="en-U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Chamber of deputies </a:t>
            </a:r>
          </a:p>
          <a:p>
            <a:pPr marL="0" lvl="0" indent="0">
              <a:buNone/>
              <a:defRPr/>
            </a:pP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2.  Ministerial system</a:t>
            </a:r>
          </a:p>
          <a:p>
            <a:pPr marL="514350" lvl="0" indent="-514350">
              <a:buFontTx/>
              <a:buAutoNum type="arabicPeriod" startAt="3"/>
              <a:defRPr/>
            </a:pP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Judiciary system</a:t>
            </a:r>
          </a:p>
          <a:p>
            <a:pPr marL="514350" lvl="0" indent="-514350">
              <a:buFont typeface="+mj-lt"/>
              <a:buAutoNum type="alphaLcPeriod"/>
              <a:defRPr/>
            </a:pPr>
            <a:r>
              <a:rPr lang="en-U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Regular court- regulates civil and criminal cases</a:t>
            </a:r>
          </a:p>
          <a:p>
            <a:pPr marL="514350" lvl="0" indent="-514350">
              <a:buFont typeface="+mj-lt"/>
              <a:buAutoNum type="alphaLcPeriod"/>
              <a:defRPr/>
            </a:pPr>
            <a:r>
              <a:rPr lang="en-U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Administrative tribunal courts- responsible to handle administrative cases</a:t>
            </a:r>
          </a:p>
          <a:p>
            <a:pPr marL="514350" lvl="0" indent="-514350">
              <a:buFont typeface="+mj-lt"/>
              <a:buAutoNum type="alphaLcPeriod"/>
              <a:defRPr/>
            </a:pPr>
            <a:r>
              <a:rPr lang="en-U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Imperial </a:t>
            </a:r>
            <a:r>
              <a:rPr lang="en-US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Zufan</a:t>
            </a:r>
            <a:r>
              <a:rPr lang="en-U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chillot</a:t>
            </a:r>
            <a:endParaRPr lang="en-US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  <a:defRPr/>
            </a:pPr>
            <a:r>
              <a:rPr lang="en-U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Financial system</a:t>
            </a:r>
            <a:r>
              <a:rPr lang="en-U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-Fixed annual budgetary system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altLang="en-US" dirty="0" smtClean="0"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altLang="en-US" dirty="0" smtClean="0">
                <a:cs typeface="Times New Roman" pitchFamily="18" charset="0"/>
              </a:rPr>
              <a:t> </a:t>
            </a:r>
            <a:endParaRPr lang="en-US" altLang="en-US" dirty="0"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90869583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763000" cy="6629401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700" b="1" u="sng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700" b="1" u="sng" dirty="0">
                <a:latin typeface="Times New Roman" pitchFamily="18" charset="0"/>
                <a:cs typeface="Times New Roman" pitchFamily="18" charset="0"/>
              </a:rPr>
              <a:t>1955 Revised Constitution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en-US" altLang="en-US" sz="27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Similar </a:t>
            </a:r>
            <a:r>
              <a:rPr lang="en-US" altLang="en-US" sz="27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 its predecessor the revised Constitution  </a:t>
            </a:r>
            <a:r>
              <a:rPr lang="en-US" altLang="en-US" sz="27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solidified  the  absolutism  of  the  monarchy</a:t>
            </a:r>
            <a:r>
              <a:rPr lang="en-US" altLang="en-US" sz="27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 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en-US" altLang="en-US" sz="27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However, the  revised  constitution  was  a  much  more  detailed  document  containing  </a:t>
            </a:r>
            <a:r>
              <a:rPr lang="en-US" altLang="en-US" sz="2700" b="1" u="sng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  chapters  </a:t>
            </a:r>
            <a:r>
              <a:rPr lang="en-US" altLang="en-US" sz="27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and  </a:t>
            </a:r>
            <a:r>
              <a:rPr lang="en-US" altLang="en-US" sz="2700" b="1" u="sng" dirty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131 Articles</a:t>
            </a:r>
            <a:r>
              <a:rPr lang="en-US" altLang="en-US" sz="27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Why Emperor Haile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Silasse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revised the 1931 constitution in 1955, after twenty-four years later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>
              <a:buFont typeface="Wingdings" pitchFamily="2" charset="2"/>
              <a:buChar char="v"/>
            </a:pPr>
            <a:r>
              <a:rPr lang="en-US" altLang="en-US" sz="2700" b="1" u="sng" dirty="0" smtClean="0">
                <a:latin typeface="Times New Roman" pitchFamily="18" charset="0"/>
                <a:cs typeface="Times New Roman" pitchFamily="18" charset="0"/>
              </a:rPr>
              <a:t>Reasons for the 1955 constitution</a:t>
            </a:r>
            <a:endParaRPr lang="en-US" sz="2700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 algn="just">
              <a:buAutoNum type="romanLcPeriod"/>
              <a:defRPr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The federation of Eritrea under the sovereign of Ethiopia in 1952</a:t>
            </a:r>
          </a:p>
          <a:p>
            <a:pPr marL="571500" indent="-571500" algn="just">
              <a:buAutoNum type="romanLcPeriod"/>
              <a:defRPr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The emperor’s desire to settle peace with the then socio-economic and political turmoil of the state.</a:t>
            </a:r>
          </a:p>
          <a:p>
            <a:pPr marL="571500" indent="-571500" algn="just">
              <a:buAutoNum type="romanLcPeriod"/>
              <a:defRPr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The strong pressure came from Ethiopian young intellectuals.</a:t>
            </a:r>
          </a:p>
          <a:p>
            <a:pPr algn="just">
              <a:lnSpc>
                <a:spcPct val="150000"/>
              </a:lnSpc>
              <a:buNone/>
            </a:pPr>
            <a:endParaRPr lang="en-US" dirty="0"/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endParaRPr lang="en-US" dirty="0"/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endParaRPr lang="en-US" altLang="en-US" b="1" dirty="0" smtClean="0"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endParaRPr lang="en-US" dirty="0" smtClean="0"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endParaRPr lang="en-US" dirty="0"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9111437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763000" cy="6629401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Change and continuities:-</a:t>
            </a:r>
          </a:p>
          <a:p>
            <a:pPr algn="just">
              <a:buFont typeface="Wingdings" pitchFamily="2" charset="2"/>
              <a:buChar char="ü"/>
            </a:pPr>
            <a:r>
              <a:rPr lang="en-US" altLang="en-US" sz="2800" b="1" u="sng" dirty="0" smtClean="0">
                <a:latin typeface="Times New Roman" pitchFamily="18" charset="0"/>
                <a:cs typeface="Times New Roman" pitchFamily="18" charset="0"/>
              </a:rPr>
              <a:t>Right </a:t>
            </a:r>
            <a:r>
              <a:rPr lang="en-US" altLang="en-US" sz="2800" b="1" u="sng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altLang="en-US" sz="2800" b="1" u="sng" dirty="0" smtClean="0">
                <a:latin typeface="Times New Roman" pitchFamily="18" charset="0"/>
                <a:cs typeface="Times New Roman" pitchFamily="18" charset="0"/>
              </a:rPr>
              <a:t>elect 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deputies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-which 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was previously done by the 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emperor and  nobilities</a:t>
            </a:r>
            <a:endParaRPr lang="en-US" alt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least there is a textual recognition of the </a:t>
            </a:r>
            <a:r>
              <a:rPr lang="en-US" alt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rights  and  liberties  of  the </a:t>
            </a:r>
            <a:r>
              <a:rPr lang="en-US" alt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people.</a:t>
            </a:r>
          </a:p>
          <a:p>
            <a:pPr algn="just">
              <a:buFont typeface="Wingdings" pitchFamily="2" charset="2"/>
              <a:buChar char="ü"/>
            </a:pPr>
            <a:r>
              <a:rPr lang="en-US" alt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Independence of judiciary</a:t>
            </a:r>
          </a:p>
          <a:p>
            <a:pPr marL="0" indent="0" algn="just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But, 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Constitution nowhere mentions of the federal arrangement.</a:t>
            </a:r>
            <a:endParaRPr lang="en-US" alt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There was no the idea of division and sharing of power. 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alt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There was no constitutional supremacy and  popular supremacy. </a:t>
            </a:r>
            <a:endParaRPr lang="en-US" altLang="en-US" sz="2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alt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Imperial Veto power</a:t>
            </a:r>
          </a:p>
          <a:p>
            <a:pPr lvl="0" algn="just">
              <a:buFont typeface="Wingdings" pitchFamily="2" charset="2"/>
              <a:buChar char="ü"/>
            </a:pPr>
            <a:endParaRPr lang="en-US" altLang="en-US" sz="2800" dirty="0">
              <a:solidFill>
                <a:prstClr val="black"/>
              </a:solidFill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800" dirty="0" smtClean="0"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endParaRPr lang="en-US" sz="2800" dirty="0"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865694790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9067800" cy="670560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5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4. Constitution, Democracy and Human Rights </a:t>
            </a:r>
            <a:endParaRPr lang="en-US" sz="25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4.1. Meaning 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of Constitution and Constitutionalism</a:t>
            </a:r>
          </a:p>
          <a:p>
            <a:pPr lvl="0" algn="just">
              <a:buFont typeface="Wingdings" pitchFamily="2" charset="2"/>
              <a:buChar char="v"/>
            </a:pP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What is Constitution?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The fundamental/ supreme  laws of a country/ the land. 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The basic law of a state which </a:t>
            </a:r>
            <a:r>
              <a:rPr lang="en-US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sets out how the state will be organized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, the </a:t>
            </a:r>
            <a:r>
              <a:rPr lang="en-US" sz="25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power and  authorities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of government between different political units, and by stating and the basic principles of the society.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The fundamental and organic law of a state that </a:t>
            </a:r>
            <a:r>
              <a:rPr lang="en-US" sz="2500" b="1" u="sng" dirty="0" smtClean="0">
                <a:latin typeface="Times New Roman" pitchFamily="18" charset="0"/>
                <a:cs typeface="Times New Roman" pitchFamily="18" charset="0"/>
              </a:rPr>
              <a:t>establishes the institution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500" b="1" u="sng" dirty="0" smtClean="0">
                <a:latin typeface="Times New Roman" pitchFamily="18" charset="0"/>
                <a:cs typeface="Times New Roman" pitchFamily="18" charset="0"/>
              </a:rPr>
              <a:t>system of government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, defines the 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scope of governmental sovereignty powers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sz="2500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grantees individual civil rights and civil liberates.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It includes basic rules, regulations, values, beliefs, traditions, norms, customs, standards and aspirations country and give direction to country’s foreign relation. </a:t>
            </a:r>
          </a:p>
          <a:p>
            <a:pPr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6589767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62940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C.  </a:t>
            </a:r>
            <a:r>
              <a:rPr lang="en-US" altLang="en-US" sz="2800" b="1" u="sng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en-US" sz="2800" b="1" u="sng" dirty="0">
                <a:latin typeface="Times New Roman" pitchFamily="18" charset="0"/>
                <a:cs typeface="Times New Roman" pitchFamily="18" charset="0"/>
              </a:rPr>
              <a:t>1987 PDRE </a:t>
            </a:r>
            <a:r>
              <a:rPr lang="en-US" altLang="en-US" sz="2800" b="1" u="sng" dirty="0" smtClean="0">
                <a:latin typeface="Times New Roman" pitchFamily="18" charset="0"/>
                <a:cs typeface="Times New Roman" pitchFamily="18" charset="0"/>
              </a:rPr>
              <a:t>Constitution-</a:t>
            </a:r>
            <a:r>
              <a:rPr lang="en-US" altLang="en-US" sz="2800" b="1" u="sng" dirty="0" err="1" smtClean="0">
                <a:latin typeface="Times New Roman" pitchFamily="18" charset="0"/>
                <a:cs typeface="Times New Roman" pitchFamily="18" charset="0"/>
              </a:rPr>
              <a:t>Durge</a:t>
            </a:r>
            <a:endParaRPr lang="en-US" altLang="en-US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February 1974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demise the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monarchy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system of government and replaced by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military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Marxism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ü"/>
              <a:defRPr/>
            </a:pPr>
            <a:r>
              <a:rPr lang="en-US" alt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After </a:t>
            </a:r>
            <a:r>
              <a:rPr lang="en-US" alt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overthrow of the emperor from his throne in 1974, Ethiopia was led without constitution by a serious of </a:t>
            </a:r>
            <a:r>
              <a:rPr lang="en-US" altLang="en-US" sz="28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decrees</a:t>
            </a:r>
            <a:r>
              <a:rPr lang="en-US" alt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altLang="en-US" sz="28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proclamations</a:t>
            </a:r>
            <a:r>
              <a:rPr lang="en-US" alt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 typeface="Wingdings" pitchFamily="2" charset="2"/>
              <a:buChar char="Ø"/>
            </a:pP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However, </a:t>
            </a:r>
            <a:r>
              <a:rPr lang="en-US" altLang="en-US" sz="2800" b="1" u="sng" dirty="0">
                <a:latin typeface="Times New Roman" pitchFamily="18" charset="0"/>
                <a:cs typeface="Times New Roman" pitchFamily="18" charset="0"/>
              </a:rPr>
              <a:t>13 years later 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the military junta came up with the 1987 constitution.</a:t>
            </a:r>
          </a:p>
          <a:p>
            <a:pPr algn="just">
              <a:buFont typeface="Wingdings" pitchFamily="2" charset="2"/>
              <a:buChar char="Ø"/>
            </a:pP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The document consisted of </a:t>
            </a:r>
            <a:r>
              <a:rPr lang="en-US" altLang="en-US" sz="2800" b="1" u="sng" dirty="0">
                <a:latin typeface="Times New Roman" pitchFamily="18" charset="0"/>
                <a:cs typeface="Times New Roman" pitchFamily="18" charset="0"/>
              </a:rPr>
              <a:t>17 chapters and 119 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articles. </a:t>
            </a:r>
          </a:p>
          <a:p>
            <a:pPr algn="just">
              <a:buFont typeface="Wingdings" pitchFamily="2" charset="2"/>
              <a:buChar char="Ø"/>
            </a:pP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Political Ideology of the State was </a:t>
            </a:r>
            <a:r>
              <a:rPr lang="en-US" altLang="en-US" sz="2800" b="1" i="1" u="sng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socialism</a:t>
            </a:r>
            <a:r>
              <a:rPr lang="en-US" altLang="en-US" sz="2800" b="1" i="1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Article 2, sub1,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which declared  PDRE as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Unitary state.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Accordingly, the country administrative structure was divided in to 29 regions, few of them given autonomous status.</a:t>
            </a:r>
            <a:endParaRPr lang="en-US" sz="2800" u="sng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endParaRPr lang="en-US" altLang="en-US" sz="2800" b="1" i="1" u="sng" dirty="0">
              <a:solidFill>
                <a:schemeClr val="accent1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4234416715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76200"/>
            <a:ext cx="8991600" cy="693420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altLang="en-U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The new innovations of the 1987constitution</a:t>
            </a:r>
          </a:p>
          <a:p>
            <a:pPr marL="742950" indent="-742950" algn="just">
              <a:buAutoNum type="alphaLcPeriod"/>
            </a:pPr>
            <a:r>
              <a:rPr lang="en-US" altLang="en-US" b="1" i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National </a:t>
            </a:r>
            <a:r>
              <a:rPr lang="en-US" altLang="en-US" b="1" i="1" u="sng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shengo</a:t>
            </a:r>
            <a:r>
              <a:rPr lang="en-US" altLang="en-US" b="1" i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(The legislature)</a:t>
            </a:r>
          </a:p>
          <a:p>
            <a:pPr lvl="0" algn="just">
              <a:buFont typeface="Wingdings" pitchFamily="2" charset="2"/>
              <a:buChar char="v"/>
            </a:pPr>
            <a:r>
              <a:rPr lang="en-US" alt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 national “</a:t>
            </a:r>
            <a:r>
              <a:rPr lang="en-US" altLang="en-US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Shengo</a:t>
            </a:r>
            <a:r>
              <a:rPr lang="en-US" alt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”  (Parliament) was the 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supreme organ</a:t>
            </a:r>
            <a:r>
              <a:rPr lang="en-US" alt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of the state power in the country.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Constitution starts by making “the Working People of Ethiopia”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owners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the Constitution.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Local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Shengos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they establish by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election, and referendum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Candidates to the National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Shengo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were nominated by </a:t>
            </a:r>
            <a:r>
              <a:rPr lang="en-US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organs of the Workers' Party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Ethiopia, mass organizations, military units and other bodies.</a:t>
            </a:r>
            <a:endParaRPr lang="en-US" altLang="en-US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1206856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477001"/>
          </a:xfrm>
        </p:spPr>
        <p:txBody>
          <a:bodyPr>
            <a:noAutofit/>
          </a:bodyPr>
          <a:lstStyle/>
          <a:p>
            <a:pPr lvl="0" algn="just">
              <a:buFont typeface="Wingdings" pitchFamily="2" charset="2"/>
              <a:buChar char="ü"/>
            </a:pPr>
            <a:r>
              <a:rPr lang="en-US" alt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legislature  </a:t>
            </a:r>
            <a:r>
              <a:rPr lang="en-US" alt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consists </a:t>
            </a:r>
            <a:r>
              <a:rPr lang="en-US" alt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alt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835-members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alt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members in the </a:t>
            </a:r>
            <a:r>
              <a:rPr lang="en-US" altLang="en-US" sz="28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Shengo</a:t>
            </a:r>
            <a:r>
              <a:rPr lang="en-US" alt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were elected from their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electoral districts </a:t>
            </a:r>
            <a:r>
              <a:rPr lang="en-US" alt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US" alt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country.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alt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Its </a:t>
            </a:r>
            <a:r>
              <a:rPr lang="en-US" alt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members were </a:t>
            </a:r>
            <a:r>
              <a:rPr lang="en-US" alt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elected to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five-year terms</a:t>
            </a:r>
            <a:r>
              <a:rPr lang="en-US" alt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en-US" alt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Sovereignty lies on the </a:t>
            </a:r>
            <a:r>
              <a:rPr lang="en-US" altLang="en-US" sz="2800" b="1" u="sng" dirty="0">
                <a:latin typeface="Times New Roman" pitchFamily="18" charset="0"/>
                <a:cs typeface="Times New Roman" pitchFamily="18" charset="0"/>
              </a:rPr>
              <a:t>workers party 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of Ethiopia and exercised through the National </a:t>
            </a:r>
            <a:r>
              <a:rPr lang="en-US" altLang="en-US" sz="2800" i="1" dirty="0" err="1">
                <a:latin typeface="Times New Roman" pitchFamily="18" charset="0"/>
                <a:cs typeface="Times New Roman" pitchFamily="18" charset="0"/>
              </a:rPr>
              <a:t>Shengo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constitution created the 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first republic (PDRE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President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 PDRE was elected by the National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Shengo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answerable to it.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 was the head of state</a:t>
            </a:r>
          </a:p>
          <a:p>
            <a:pPr marL="0" indent="0" algn="just">
              <a:buNone/>
            </a:pPr>
            <a:r>
              <a:rPr lang="en-US" altLang="en-US" dirty="0">
                <a:solidFill>
                  <a:prstClr val="black"/>
                </a:solidFill>
              </a:rPr>
              <a:t/>
            </a:r>
            <a:br>
              <a:rPr lang="en-US" altLang="en-US" dirty="0">
                <a:solidFill>
                  <a:prstClr val="black"/>
                </a:solidFill>
              </a:rPr>
            </a:br>
            <a:endParaRPr lang="en-US" dirty="0">
              <a:solidFill>
                <a:schemeClr val="accent1"/>
              </a:solidFill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172278809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763000" cy="6629401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D. 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1991 Transitional Charter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May 20, 1991,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overthrown by a coalition of liberation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forces.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new Ethiopian governors, led by the Ethiopian People’s Revolutionary Democratic Front (EPRDF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ethnic based liberation movements came together immediately at a conference and drafted and approved an 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interim constitution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Transitional Charter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Charter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document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only 20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articles, 5 chapters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division was based on 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ethnic and linguistic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criteria.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charter allowed the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creation of several centers of power and authority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34175966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763000" cy="662940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E. The 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FDRE Constitution 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It came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into force in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August 21,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1995 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It has </a:t>
            </a:r>
            <a:r>
              <a:rPr lang="en-US" altLang="en-US" sz="3000" b="1" dirty="0">
                <a:latin typeface="Times New Roman" pitchFamily="18" charset="0"/>
                <a:cs typeface="Times New Roman" pitchFamily="18" charset="0"/>
              </a:rPr>
              <a:t>106 articles </a:t>
            </a: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and in </a:t>
            </a:r>
            <a:r>
              <a:rPr lang="en-US" altLang="en-US" sz="3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11 chapters</a:t>
            </a:r>
            <a:r>
              <a:rPr lang="en-US" altLang="en-US" sz="3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Constitution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which gives the ownership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Nations, Nationalities and Peoples of Ethiopia” 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stablished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federal state 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ividing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3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sharing power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between the federal and state governments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Two layers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of legislative, executive and judicial organs. </a:t>
            </a:r>
          </a:p>
          <a:p>
            <a:pPr algn="just">
              <a:buFont typeface="Wingdings" pitchFamily="2" charset="2"/>
              <a:buChar char="ü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bi-cameral Parliament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the upper chamber is the 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House of the Federation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and the </a:t>
            </a:r>
            <a:r>
              <a:rPr lang="en-US" sz="3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lower chamber is the House of People’s Representatives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32088404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839200" cy="685800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Members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of the upper chamber are elected by the </a:t>
            </a:r>
            <a:r>
              <a:rPr lang="en-US" sz="26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states’ parliamentary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assemblies, whereas members of the </a:t>
            </a:r>
            <a:r>
              <a:rPr lang="en-US" sz="26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lower chamber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are elected by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popular vote.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All recognized national groups are </a:t>
            </a:r>
            <a:r>
              <a:rPr lang="en-US" sz="26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guaranteed representation in the upper </a:t>
            </a:r>
            <a:r>
              <a:rPr lang="en-US" sz="2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house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epresentation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in the lower chamber is on the </a:t>
            </a:r>
            <a:r>
              <a:rPr lang="en-US" sz="26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basis of population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with special set-asides for minorities. 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600" b="1" u="sng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 major fundamental principles of the 1995 constitution</a:t>
            </a:r>
            <a:endParaRPr lang="en-US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150000"/>
              </a:lnSpc>
              <a:buAutoNum type="arabicPeriod"/>
            </a:pPr>
            <a:r>
              <a:rPr lang="en-US" alt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Sovereignty of the peoples (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Article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514350" lvl="0" indent="-514350">
              <a:lnSpc>
                <a:spcPct val="150000"/>
              </a:lnSpc>
              <a:buAutoNum type="arabicPeriod"/>
            </a:pPr>
            <a:r>
              <a:rPr lang="en-US" alt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Supremacy of the constitution (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Article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514350" lvl="0" indent="-514350">
              <a:lnSpc>
                <a:spcPct val="150000"/>
              </a:lnSpc>
              <a:buAutoNum type="arabicPeriod"/>
            </a:pPr>
            <a:r>
              <a:rPr lang="en-US" alt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Promotion and protection of human (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Article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13);</a:t>
            </a:r>
            <a:endParaRPr lang="en-US" sz="2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150000"/>
              </a:lnSpc>
              <a:buAutoNum type="arabicPeriod"/>
            </a:pPr>
            <a:r>
              <a:rPr lang="en-US" alt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secularism (</a:t>
            </a:r>
            <a:r>
              <a:rPr lang="en-US" sz="26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Article 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11) </a:t>
            </a:r>
            <a:r>
              <a:rPr lang="en-US" alt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</a:p>
          <a:p>
            <a:pPr marL="514350" lvl="0" indent="-514350">
              <a:lnSpc>
                <a:spcPct val="150000"/>
              </a:lnSpc>
              <a:buAutoNum type="arabicPeriod"/>
            </a:pPr>
            <a:r>
              <a:rPr lang="en-US" alt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Transparency and accountability of government </a:t>
            </a:r>
            <a:r>
              <a:rPr lang="en-US" sz="26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(Article 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12).</a:t>
            </a:r>
            <a:r>
              <a:rPr lang="en-US" alt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endParaRPr lang="en-US" sz="3000" dirty="0"/>
          </a:p>
          <a:p>
            <a:pPr marL="0" indent="0" algn="just"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="" xmlns:p14="http://schemas.microsoft.com/office/powerpoint/2010/main" val="2173530891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839200" cy="6858000"/>
          </a:xfrm>
        </p:spPr>
        <p:txBody>
          <a:bodyPr>
            <a:noAutofit/>
          </a:bodyPr>
          <a:lstStyle/>
          <a:p>
            <a:pPr marL="457200" lvl="1" indent="0" algn="just">
              <a:buNone/>
            </a:pP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4.5. Democracy 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and Good Governance</a:t>
            </a:r>
          </a:p>
          <a:p>
            <a:pPr marL="914400" lvl="2" indent="0" algn="just">
              <a:buNone/>
            </a:pP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4.5.1. Meaning 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of Democracy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25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May </a:t>
            </a:r>
            <a:r>
              <a:rPr lang="en-US" sz="2500" b="1" u="sng" dirty="0">
                <a:latin typeface="Times New Roman" pitchFamily="18" charset="0"/>
                <a:ea typeface="Times New Roman"/>
                <a:cs typeface="Times New Roman" pitchFamily="18" charset="0"/>
              </a:rPr>
              <a:t>not find </a:t>
            </a:r>
            <a:r>
              <a:rPr lang="en-US" sz="2500" dirty="0">
                <a:latin typeface="Times New Roman" pitchFamily="18" charset="0"/>
                <a:ea typeface="Times New Roman"/>
                <a:cs typeface="Times New Roman" pitchFamily="18" charset="0"/>
              </a:rPr>
              <a:t>exactly one accepted definition or </a:t>
            </a:r>
            <a:r>
              <a:rPr lang="en-US" sz="25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meaning.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There is </a:t>
            </a:r>
            <a:r>
              <a:rPr lang="en-US" sz="25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 universally </a:t>
            </a:r>
            <a:r>
              <a:rPr lang="en-US" sz="25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agreed </a:t>
            </a:r>
            <a:r>
              <a:rPr lang="en-US" sz="25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definitions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of the term democracy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buFont typeface="Wingdings" pitchFamily="2" charset="2"/>
              <a:buChar char="v"/>
            </a:pP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Democracy is defined in different 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ways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Democracy refers to a political system in which </a:t>
            </a:r>
            <a:r>
              <a:rPr lang="en-US" sz="2500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government is from by the people,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exercised either directly or through elected representative.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Right to give the people to elect their representatives. I.e. considered as the </a:t>
            </a:r>
            <a:r>
              <a:rPr lang="en-US" sz="25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primary source of political power is the people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5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5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government of the people, by the people, and for the people (Abraham Lincoln) </a:t>
            </a:r>
            <a:r>
              <a:rPr lang="en-US" sz="25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i.e.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government comes from the people; it is exercised by the people, and for the purpose of the people’s own interests.</a:t>
            </a:r>
          </a:p>
          <a:p>
            <a:pPr lvl="0"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16379669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839200" cy="6858000"/>
          </a:xfrm>
        </p:spPr>
        <p:txBody>
          <a:bodyPr>
            <a:noAutofit/>
          </a:bodyPr>
          <a:lstStyle/>
          <a:p>
            <a:pPr lvl="0" algn="just">
              <a:buClr>
                <a:srgbClr val="D34817"/>
              </a:buClr>
              <a:buFont typeface="Wingdings" pitchFamily="2" charset="2"/>
              <a:buChar char="ü"/>
            </a:pPr>
            <a:r>
              <a:rPr lang="en-US" sz="3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Majority rule in which minority rights are protected. </a:t>
            </a:r>
          </a:p>
          <a:p>
            <a:pPr lvl="0" algn="just">
              <a:buClr>
                <a:srgbClr val="D34817"/>
              </a:buClr>
              <a:buFont typeface="Wingdings" pitchFamily="2" charset="2"/>
              <a:buChar char="ü"/>
            </a:pPr>
            <a:r>
              <a:rPr lang="en-US" sz="3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 system of decision-making in which the leaders are more or less </a:t>
            </a:r>
            <a:r>
              <a:rPr lang="en-US" sz="30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responsible </a:t>
            </a:r>
            <a:r>
              <a:rPr lang="en-US" sz="3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their deeds.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Democracy is a </a:t>
            </a:r>
            <a:r>
              <a:rPr lang="en-US" sz="30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people centered </a:t>
            </a:r>
            <a:r>
              <a:rPr lang="en-US" sz="30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sy</a:t>
            </a:r>
            <a:r>
              <a:rPr lang="en-US" sz="3000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stem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where the people are the heart, the root and also the fruits. </a:t>
            </a:r>
          </a:p>
          <a:p>
            <a:pPr lvl="0" algn="just">
              <a:buClr>
                <a:srgbClr val="D34817"/>
              </a:buClr>
              <a:buFont typeface="Wingdings" pitchFamily="2" charset="2"/>
              <a:buChar char="ü"/>
            </a:pPr>
            <a:r>
              <a:rPr lang="en-US" sz="3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Ideas of Democracy is associated with </a:t>
            </a:r>
            <a:r>
              <a:rPr lang="en-US" sz="3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co-existence </a:t>
            </a:r>
            <a:r>
              <a:rPr lang="en-US" sz="3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of ideas</a:t>
            </a:r>
            <a:r>
              <a:rPr lang="en-US" sz="3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with the right to differ</a:t>
            </a:r>
            <a:r>
              <a:rPr lang="en-US" sz="3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and with the resolution of ideological differences </a:t>
            </a:r>
            <a:r>
              <a:rPr lang="en-US" sz="3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 by bullet  but by ballot</a:t>
            </a:r>
            <a:r>
              <a:rPr lang="en-US" sz="3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buClr>
                <a:srgbClr val="D34817"/>
              </a:buClr>
              <a:buFont typeface="Wingdings" pitchFamily="2" charset="2"/>
              <a:buChar char="ü"/>
            </a:pPr>
            <a:r>
              <a:rPr lang="en-US" sz="3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Democracy is also closely associated with </a:t>
            </a:r>
            <a:r>
              <a:rPr lang="en-US" sz="3000" b="1" u="sng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peaceful competition of ideas</a:t>
            </a:r>
            <a:r>
              <a:rPr lang="en-US" sz="3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50000"/>
              </a:lnSpc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8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marL="0" lvl="0" indent="0" algn="just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3016379669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839200" cy="6858000"/>
          </a:xfrm>
        </p:spPr>
        <p:txBody>
          <a:bodyPr>
            <a:noAutofit/>
          </a:bodyPr>
          <a:lstStyle/>
          <a:p>
            <a:pPr marL="0" lvl="1" indent="0" algn="just">
              <a:buClr>
                <a:srgbClr val="D34817"/>
              </a:buClr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4.5.2. Fundamental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Principles and Values of Democracy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1771650" lvl="3" indent="-514350">
              <a:buAutoNum type="arabicPeriod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Citizen Participation</a:t>
            </a:r>
          </a:p>
          <a:p>
            <a:pPr marL="1771650" lvl="3" indent="-514350">
              <a:buAutoNum type="arabicPeriod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Equality</a:t>
            </a:r>
          </a:p>
          <a:p>
            <a:pPr marL="1771650" lvl="3" indent="-514350">
              <a:buAutoNum type="arabicPeriod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Political Tolerance</a:t>
            </a:r>
          </a:p>
          <a:p>
            <a:pPr marL="1771650" lvl="3" indent="-514350">
              <a:buAutoNum type="arabicPeriod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Accountability</a:t>
            </a:r>
          </a:p>
          <a:p>
            <a:pPr marL="1771650" lvl="3" indent="-514350">
              <a:buAutoNum type="arabicPeriod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Transparency</a:t>
            </a:r>
          </a:p>
          <a:p>
            <a:pPr marL="1771650" lvl="3" indent="-514350">
              <a:buAutoNum type="arabicPeriod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Regular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Free and Fair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Elections</a:t>
            </a:r>
          </a:p>
          <a:p>
            <a:pPr marL="1771650" lvl="3" indent="-514350">
              <a:buAutoNum type="arabicPeriod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Economic Freedom</a:t>
            </a:r>
          </a:p>
          <a:p>
            <a:pPr marL="1771650" lvl="3" indent="-514350">
              <a:buAutoNum type="arabicPeriod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Control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of the Abuse of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Power</a:t>
            </a:r>
          </a:p>
          <a:p>
            <a:pPr marL="1771650" lvl="3" indent="-514350">
              <a:buAutoNum type="arabicPeriod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Accepting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the Results of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Elections</a:t>
            </a:r>
          </a:p>
          <a:p>
            <a:pPr marL="1771650" lvl="3" indent="-514350">
              <a:buAutoNum type="arabicPeriod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Human Rights</a:t>
            </a:r>
          </a:p>
          <a:p>
            <a:pPr marL="1771650" lvl="3" indent="-514350">
              <a:buAutoNum type="arabicPeriod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Multi-Party System</a:t>
            </a:r>
          </a:p>
          <a:p>
            <a:pPr marL="1771650" lvl="3" indent="-514350">
              <a:buAutoNum type="arabicPeriod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Rule of Law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AutoNum type="romanLcPeriod"/>
            </a:pPr>
            <a:endParaRPr lang="en-US" sz="24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10786138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8392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.5.3 </a:t>
            </a:r>
            <a:r>
              <a:rPr lang="en-US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Forms </a:t>
            </a:r>
            <a:r>
              <a:rPr lang="en-US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or ways of exercising  democracy</a:t>
            </a:r>
          </a:p>
          <a:p>
            <a:pPr marR="171450" lvl="0" algn="just">
              <a:spcBef>
                <a:spcPts val="0"/>
              </a:spcBef>
              <a:buFont typeface="Wingdings"/>
              <a:buChar char=""/>
              <a:tabLst>
                <a:tab pos="5657850" algn="l"/>
              </a:tabLst>
            </a:pP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On the base of its </a:t>
            </a:r>
            <a:r>
              <a:rPr lang="en-US" sz="2800" b="1" u="sng" dirty="0">
                <a:solidFill>
                  <a:srgbClr val="00B0F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application/exercising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democracy have two forms.</a:t>
            </a:r>
          </a:p>
          <a:p>
            <a:pPr marL="0" marR="171450" lvl="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5657850" algn="l"/>
              </a:tabLst>
            </a:pPr>
            <a:r>
              <a:rPr lang="en-US" alt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en-US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Direct (participatory democracy) “pure”</a:t>
            </a:r>
          </a:p>
          <a:p>
            <a:pPr lvl="0" fontAlgn="base">
              <a:spcAft>
                <a:spcPct val="0"/>
              </a:spcAft>
              <a:buNone/>
            </a:pPr>
            <a:r>
              <a:rPr lang="en-US" altLang="en-US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alt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Indirect (representative democracy) </a:t>
            </a:r>
          </a:p>
          <a:p>
            <a:pPr marL="0" lvl="0" indent="0">
              <a:buClr>
                <a:srgbClr val="D34817"/>
              </a:buClr>
              <a:buNone/>
            </a:pP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I. Direct democracy/ pure democracy</a:t>
            </a:r>
          </a:p>
          <a:p>
            <a:pPr marR="171450" lvl="0" algn="just">
              <a:spcBef>
                <a:spcPts val="0"/>
              </a:spcBef>
              <a:buClr>
                <a:srgbClr val="D34817"/>
              </a:buClr>
              <a:buFont typeface="Wingdings" pitchFamily="2" charset="2"/>
              <a:buChar char="v"/>
              <a:tabLst>
                <a:tab pos="5657850" algn="l"/>
              </a:tabLst>
            </a:pPr>
            <a:r>
              <a:rPr lang="en-US" sz="2800" b="1" u="sng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Direct democracy is characterized by:</a:t>
            </a:r>
          </a:p>
          <a:p>
            <a:pPr lvl="0" algn="just" fontAlgn="base">
              <a:spcAft>
                <a:spcPct val="0"/>
              </a:spcAft>
              <a:buFont typeface="Wingdings" pitchFamily="2" charset="2"/>
              <a:buChar char="ü"/>
            </a:pPr>
            <a:r>
              <a:rPr lang="en-US" alt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Allows the people to </a:t>
            </a:r>
            <a:r>
              <a:rPr lang="en-US" altLang="en-US" sz="2800" b="1" u="sng" kern="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directly make laws </a:t>
            </a:r>
            <a:r>
              <a:rPr lang="en-US" alt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 govern  themselves. (people make all the decisions)  </a:t>
            </a:r>
          </a:p>
          <a:p>
            <a:pPr lvl="0" algn="just" fontAlgn="base">
              <a:spcAft>
                <a:spcPct val="0"/>
              </a:spcAft>
              <a:buFont typeface="Wingdings" pitchFamily="2" charset="2"/>
              <a:buChar char="ü"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Allowed </a:t>
            </a:r>
            <a:r>
              <a:rPr lang="en-US" sz="28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all/every citizen to participate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the decision making process. </a:t>
            </a:r>
          </a:p>
          <a:p>
            <a:pPr lvl="0" algn="just" fontAlgn="base">
              <a:spcAft>
                <a:spcPct val="0"/>
              </a:spcAft>
              <a:buFont typeface="Wingdings" pitchFamily="2" charset="2"/>
              <a:buChar char="ü"/>
            </a:pPr>
            <a:r>
              <a:rPr lang="en-US" alt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It is Impractical in </a:t>
            </a:r>
            <a:r>
              <a:rPr lang="en-US" altLang="en-US" sz="2800" b="1" u="sng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large populations or countries</a:t>
            </a:r>
          </a:p>
          <a:p>
            <a:pPr lvl="0" algn="just" fontAlgn="base">
              <a:spcAft>
                <a:spcPct val="0"/>
              </a:spcAft>
              <a:buFont typeface="Wingdings" pitchFamily="2" charset="2"/>
              <a:buChar char="ü"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It applies in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small number of people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like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kebele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school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clan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tribal organization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or 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local units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of labor union.</a:t>
            </a:r>
            <a:endParaRPr lang="en-US" sz="2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lnSpc>
                <a:spcPct val="150000"/>
              </a:lnSpc>
              <a:spcAft>
                <a:spcPct val="0"/>
              </a:spcAft>
              <a:buNone/>
            </a:pPr>
            <a:endParaRPr lang="en-US" altLang="en-US" sz="3600" kern="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0" lvl="0" indent="0">
              <a:lnSpc>
                <a:spcPct val="150000"/>
              </a:lnSpc>
              <a:buClr>
                <a:srgbClr val="D34817"/>
              </a:buClr>
              <a:buNone/>
            </a:pPr>
            <a:endParaRPr lang="en-US" sz="3200" dirty="0">
              <a:solidFill>
                <a:prstClr val="black"/>
              </a:solidFill>
              <a:latin typeface="Calibri" pitchFamily="34" charset="0"/>
              <a:ea typeface="Times New Roman"/>
              <a:cs typeface="Calibri" pitchFamily="34" charset="0"/>
            </a:endParaRPr>
          </a:p>
          <a:p>
            <a:pPr marL="1371600" marR="171450" lvl="3" indent="0" algn="just">
              <a:lnSpc>
                <a:spcPct val="150000"/>
              </a:lnSpc>
              <a:spcBef>
                <a:spcPts val="0"/>
              </a:spcBef>
              <a:buNone/>
              <a:tabLst>
                <a:tab pos="5657850" algn="l"/>
              </a:tabLst>
            </a:pPr>
            <a:endParaRPr lang="en-US" sz="3200" b="1" dirty="0">
              <a:latin typeface="Times New Roman"/>
              <a:ea typeface="Times New Roman"/>
              <a:cs typeface="Times New Roman"/>
            </a:endParaRPr>
          </a:p>
          <a:p>
            <a:pPr lvl="0" fontAlgn="base">
              <a:lnSpc>
                <a:spcPct val="150000"/>
              </a:lnSpc>
              <a:spcAft>
                <a:spcPct val="0"/>
              </a:spcAft>
              <a:buNone/>
            </a:pPr>
            <a:endParaRPr lang="en-US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1683573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8839200" cy="6705601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What is Constitutionalism?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doctrine that government should be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faithfu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 to their constitution.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It means that every action of the government should be accordance with constitution. </a:t>
            </a:r>
            <a:endParaRPr lang="en-US" sz="2800" dirty="0" smtClean="0">
              <a:ea typeface="Times New Roman"/>
              <a:cs typeface="Times New Roman"/>
            </a:endParaRPr>
          </a:p>
          <a:p>
            <a:pPr marR="171450" lvl="0" algn="just">
              <a:lnSpc>
                <a:spcPct val="150000"/>
              </a:lnSpc>
              <a:spcBef>
                <a:spcPts val="0"/>
              </a:spcBef>
              <a:buFont typeface="Wingdings"/>
              <a:buChar char=""/>
              <a:tabLst>
                <a:tab pos="5657850" algn="l"/>
              </a:tabLst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A country may have a constitution, but that country constitutionalism may not necessarily exist. 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R="171450" lvl="0" algn="just">
              <a:lnSpc>
                <a:spcPct val="150000"/>
              </a:lnSpc>
              <a:spcBef>
                <a:spcPts val="0"/>
              </a:spcBef>
              <a:buFont typeface="Wingdings"/>
              <a:buChar char=""/>
              <a:tabLst>
                <a:tab pos="5657850" algn="l"/>
              </a:tabLst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Protect and respect for human rights/  dignity as its central principle.</a:t>
            </a:r>
            <a:endParaRPr lang="en-US" dirty="0" smtClean="0"/>
          </a:p>
          <a:p>
            <a:pPr marL="0" indent="0" algn="ctr">
              <a:lnSpc>
                <a:spcPct val="150000"/>
              </a:lnSpc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27982681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44303" cy="6858000"/>
          </a:xfrm>
        </p:spPr>
        <p:txBody>
          <a:bodyPr>
            <a:noAutofit/>
          </a:bodyPr>
          <a:lstStyle/>
          <a:p>
            <a:pPr marL="0" lvl="0" indent="0" algn="just" fontAlgn="base">
              <a:spcAft>
                <a:spcPct val="0"/>
              </a:spcAft>
              <a:buNone/>
            </a:pPr>
            <a:r>
              <a:rPr lang="en-US" altLang="en-US" sz="27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altLang="en-US" sz="2700" b="1" u="sng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Indirect (representative democracy)</a:t>
            </a:r>
          </a:p>
          <a:p>
            <a:pPr marL="514350" lvl="0" indent="-514350" algn="just" fontAlgn="base">
              <a:spcAft>
                <a:spcPct val="0"/>
              </a:spcAft>
              <a:buAutoNum type="arabicPeriod"/>
            </a:pPr>
            <a:r>
              <a:rPr lang="en-US" alt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Also referred to as a “</a:t>
            </a:r>
            <a:r>
              <a:rPr lang="en-US" altLang="en-US" sz="2800" b="1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Republican form of government</a:t>
            </a:r>
            <a:r>
              <a:rPr lang="en-US" alt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 marL="514350" lvl="0" indent="-514350" algn="just" fontAlgn="base">
              <a:spcAft>
                <a:spcPct val="0"/>
              </a:spcAft>
              <a:buAutoNum type="arabicPeriod"/>
            </a:pPr>
            <a:r>
              <a:rPr lang="en-US" alt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Works well in </a:t>
            </a:r>
            <a:r>
              <a:rPr lang="en-US" altLang="en-US" sz="2800" b="1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large populations </a:t>
            </a:r>
            <a:r>
              <a:rPr lang="en-US" alt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when its impractical to bring the entire population together.</a:t>
            </a:r>
          </a:p>
          <a:p>
            <a:pPr marL="514350" lvl="0" indent="-514350" algn="just" fontAlgn="base">
              <a:spcAft>
                <a:spcPct val="0"/>
              </a:spcAft>
              <a:buFont typeface="Wingdings 2"/>
              <a:buAutoNum type="arabicPeriod"/>
            </a:pPr>
            <a:r>
              <a:rPr lang="en-US" alt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people </a:t>
            </a:r>
            <a:r>
              <a:rPr lang="en-US" altLang="en-US" sz="28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elect officials </a:t>
            </a:r>
            <a:r>
              <a:rPr lang="en-US" alt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 make laws, policies, and political decisions for them.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i.e. they have the responsibility to </a:t>
            </a:r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pass political decisions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on behalf of the people. </a:t>
            </a:r>
            <a:endParaRPr lang="en-US" altLang="en-US" sz="28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 fontAlgn="base">
              <a:spcAft>
                <a:spcPct val="0"/>
              </a:spcAft>
              <a:buFont typeface="Wingdings 2"/>
              <a:buAutoNum type="arabicPeriod"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are responsible to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protect and safeguard interests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the people. </a:t>
            </a:r>
            <a:endParaRPr lang="en-US" sz="2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 fontAlgn="base">
              <a:spcAft>
                <a:spcPct val="0"/>
              </a:spcAft>
              <a:buFont typeface="Wingdings 2"/>
              <a:buAutoNum type="arabicPeriod"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people/representatives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however, cannot do their jobs, the people have the right to reelect other members. </a:t>
            </a:r>
            <a:endParaRPr lang="en-US" sz="2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 fontAlgn="base">
              <a:spcAft>
                <a:spcPct val="0"/>
              </a:spcAft>
              <a:buFont typeface="Wingdings 2"/>
              <a:buAutoNum type="arabicPeriod"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supreme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ource of power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rests in the people. </a:t>
            </a:r>
          </a:p>
          <a:p>
            <a:pPr marL="0" lvl="0" indent="0">
              <a:buClr>
                <a:srgbClr val="D34817"/>
              </a:buClr>
              <a:buNone/>
            </a:pPr>
            <a:endParaRPr lang="en-US" sz="27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sz="2800" dirty="0"/>
          </a:p>
          <a:p>
            <a:pPr marL="514350" lvl="0" indent="-514350" algn="just" fontAlgn="base">
              <a:spcAft>
                <a:spcPct val="0"/>
              </a:spcAft>
              <a:buFont typeface="Wingdings 2"/>
              <a:buAutoNum type="arabicPeriod"/>
            </a:pPr>
            <a:endParaRPr lang="en-US" altLang="en-US" sz="2800" kern="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514350" lvl="0" indent="-514350" algn="just" fontAlgn="base">
              <a:spcAft>
                <a:spcPct val="0"/>
              </a:spcAft>
              <a:buFont typeface="Wingdings 2"/>
              <a:buAutoNum type="arabicPeriod"/>
            </a:pPr>
            <a:endParaRPr lang="en-US" altLang="en-US" sz="2800" kern="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1371600" marR="171450" lvl="3" indent="0" algn="just">
              <a:spcBef>
                <a:spcPts val="0"/>
              </a:spcBef>
              <a:buClr>
                <a:srgbClr val="A28E6A"/>
              </a:buClr>
              <a:buNone/>
              <a:tabLst>
                <a:tab pos="5657850" algn="l"/>
              </a:tabLst>
            </a:pPr>
            <a:endParaRPr lang="en-US" sz="2800" dirty="0" smtClean="0">
              <a:solidFill>
                <a:prstClr val="black"/>
              </a:solidFill>
              <a:latin typeface="Calibri" pitchFamily="34" charset="0"/>
              <a:ea typeface="Times New Roman"/>
              <a:cs typeface="Calibri" pitchFamily="34" charset="0"/>
            </a:endParaRPr>
          </a:p>
          <a:p>
            <a:pPr marL="1371600" marR="171450" lvl="3" indent="0" algn="just">
              <a:spcBef>
                <a:spcPts val="0"/>
              </a:spcBef>
              <a:buNone/>
              <a:tabLst>
                <a:tab pos="5657850" algn="l"/>
              </a:tabLst>
            </a:pPr>
            <a:endParaRPr lang="en-US" sz="2800" b="1" dirty="0" smtClean="0">
              <a:latin typeface="Times New Roman"/>
              <a:ea typeface="Times New Roman"/>
              <a:cs typeface="Times New Roman"/>
            </a:endParaRPr>
          </a:p>
          <a:p>
            <a:pPr lvl="0" fontAlgn="base">
              <a:spcAft>
                <a:spcPct val="0"/>
              </a:spcAft>
              <a:buNone/>
            </a:pPr>
            <a:endParaRPr lang="en-US" sz="2800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50866348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28903"/>
            <a:ext cx="8944303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4. 5.3. Approaches of understanding democracy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There are two views of understanding democracy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procedural </a:t>
            </a: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substantive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views.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base">
              <a:spcAft>
                <a:spcPct val="0"/>
              </a:spcAft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4.5.3.1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Procedural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Views of Democracy</a:t>
            </a:r>
          </a:p>
          <a:p>
            <a:pPr algn="just" fontAlgn="base">
              <a:spcAft>
                <a:spcPct val="0"/>
              </a:spcAft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emphasizes over set of institutions and procedures of democracy, free and fair elections, political equality, fair competition among political parties, legislative assembly and constitutional government. </a:t>
            </a:r>
          </a:p>
          <a:p>
            <a:pPr algn="just" fontAlgn="base">
              <a:spcAft>
                <a:spcPct val="0"/>
              </a:spcAft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It emphasizes only the procedures and institutions of democracy.</a:t>
            </a:r>
          </a:p>
          <a:p>
            <a:pPr algn="just" fontAlgn="base">
              <a:spcAft>
                <a:spcPct val="0"/>
              </a:spcAft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These conditions are necessary but not sufficient for democracy.</a:t>
            </a:r>
          </a:p>
          <a:p>
            <a:pPr marL="0" indent="0" algn="just" fontAlgn="base">
              <a:spcAft>
                <a:spcPct val="0"/>
              </a:spcAft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4.5.3.2. </a:t>
            </a: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Substantive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Views of Democracy</a:t>
            </a:r>
          </a:p>
          <a:p>
            <a:pPr lvl="0" algn="just" fontAlgn="base">
              <a:spcAft>
                <a:spcPct val="0"/>
              </a:spcAft>
              <a:buFont typeface="Wingdings" pitchFamily="2" charset="2"/>
              <a:buChar char="ü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a state some citizens may be more equal than other, and may enjoy a greater voice than other in determining of decision.</a:t>
            </a:r>
          </a:p>
          <a:p>
            <a:pPr lvl="0" algn="just" fontAlgn="base">
              <a:spcAft>
                <a:spcPct val="0"/>
              </a:spcAft>
              <a:buFont typeface="Wingdings" pitchFamily="2" charset="2"/>
              <a:buChar char="ü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Poor, less educated, economic disadvantaged citizens who would be unable to fully practice their democratic rights.</a:t>
            </a:r>
          </a:p>
          <a:p>
            <a:pPr lvl="0" algn="just" fontAlgn="base">
              <a:spcAft>
                <a:spcPct val="0"/>
              </a:spcAft>
              <a:buFont typeface="Wingdings" pitchFamily="2" charset="2"/>
              <a:buChar char="ü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This type of democracy can also be referred to as a 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functional democracy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just" fontAlgn="base">
              <a:spcAft>
                <a:spcPct val="0"/>
              </a:spcAft>
              <a:buNone/>
            </a:pPr>
            <a:endParaRPr lang="en-US" sz="2800" dirty="0" smtClean="0"/>
          </a:p>
          <a:p>
            <a:pPr marL="0" indent="0" algn="just" fontAlgn="base">
              <a:spcAft>
                <a:spcPct val="0"/>
              </a:spcAft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154119645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44303" cy="6858000"/>
          </a:xfrm>
        </p:spPr>
        <p:txBody>
          <a:bodyPr>
            <a:noAutofit/>
          </a:bodyPr>
          <a:lstStyle/>
          <a:p>
            <a:pPr fontAlgn="base">
              <a:spcAft>
                <a:spcPct val="0"/>
              </a:spcAft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4.5.4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Actors in democratization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process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Party system</a:t>
            </a:r>
          </a:p>
          <a:p>
            <a:pPr marL="514350" indent="-514350">
              <a:buAutoNum type="alphaL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One party system</a:t>
            </a:r>
          </a:p>
          <a:p>
            <a:pPr marL="514350" indent="-514350">
              <a:buAutoNum type="alphaL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Two party system</a:t>
            </a:r>
          </a:p>
          <a:p>
            <a:pPr marL="514350" indent="-514350">
              <a:buAutoNum type="alphaL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Multi-party system</a:t>
            </a:r>
          </a:p>
          <a:p>
            <a:pPr marL="514350" indent="-51435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Interest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group</a:t>
            </a:r>
          </a:p>
          <a:p>
            <a:pPr marL="514350" indent="-51435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3.Mass media </a:t>
            </a:r>
          </a:p>
          <a:p>
            <a:pPr marL="571500" indent="-571500" fontAlgn="base">
              <a:spcAft>
                <a:spcPct val="0"/>
              </a:spcAft>
              <a:buAutoNum type="romanLcPeriod"/>
            </a:pPr>
            <a:endParaRPr lang="en-US" dirty="0"/>
          </a:p>
          <a:p>
            <a:pPr lvl="0" fontAlgn="base">
              <a:spcAft>
                <a:spcPct val="0"/>
              </a:spcAft>
              <a:buNone/>
            </a:pPr>
            <a:endParaRPr lang="en-US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1753703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44303" cy="6858000"/>
          </a:xfrm>
        </p:spPr>
        <p:txBody>
          <a:bodyPr>
            <a:noAutofit/>
          </a:bodyPr>
          <a:lstStyle/>
          <a:p>
            <a:pPr marL="914400" lvl="2" indent="0"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4.5.6.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Democracy and Good Governance</a:t>
            </a:r>
          </a:p>
          <a:p>
            <a:pPr marL="0" indent="0" algn="just" fontAlgn="base">
              <a:spcAft>
                <a:spcPct val="0"/>
              </a:spcAft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4.5.6.1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The Concept of Good Governance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base">
              <a:spcAft>
                <a:spcPct val="0"/>
              </a:spcAft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.5.6.2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The Relationship of Democracy and Good Governance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2" algn="just" fontAlgn="base">
              <a:spcAft>
                <a:spcPct val="0"/>
              </a:spcAft>
              <a:buFont typeface="Wingdings" pitchFamily="2" charset="2"/>
              <a:buChar char="ü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 enabling legal and regulatory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framework</a:t>
            </a:r>
          </a:p>
          <a:p>
            <a:pPr lvl="2" algn="just" fontAlgn="base">
              <a:spcAft>
                <a:spcPct val="0"/>
              </a:spcAft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Transparency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2" algn="just" fontAlgn="base">
              <a:spcAft>
                <a:spcPct val="0"/>
              </a:spcAft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Accountability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2" algn="just" fontAlgn="base">
              <a:spcAft>
                <a:spcPct val="0"/>
              </a:spcAft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Anti-Corruption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environment</a:t>
            </a:r>
          </a:p>
          <a:p>
            <a:pPr lvl="2" algn="just" fontAlgn="base">
              <a:spcAft>
                <a:spcPct val="0"/>
              </a:spcAft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Active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participation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09827049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44303" cy="6858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4.6. Human Rights </a:t>
            </a:r>
          </a:p>
          <a:p>
            <a:pPr marL="0" indent="0" algn="ctr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4.6.1. Understanding Rights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What is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Rights?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It is a legitimate </a:t>
            </a:r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legal, moral or social </a:t>
            </a:r>
            <a:r>
              <a:rPr lang="en-US" sz="28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claims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Human rights are referred as a </a:t>
            </a:r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fundamental rights, basic rights, inherent right, natural rights and birth rights, the rights of man. </a:t>
            </a:r>
          </a:p>
          <a:p>
            <a:pPr algn="just">
              <a:buNone/>
            </a:pP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4. 6.2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Basic Features of Human Rights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AutoNum type="arabicPeriod"/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Human rights are based on equality</a:t>
            </a:r>
          </a:p>
          <a:p>
            <a:pPr marL="457200" lvl="0" indent="-457200" algn="just">
              <a:buFont typeface="Arial" pitchFamily="34" charset="0"/>
              <a:buAutoNum type="arabicPeriod"/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Human rights are eternal</a:t>
            </a:r>
          </a:p>
          <a:p>
            <a:pPr marL="457200" lvl="0" indent="-457200" algn="just">
              <a:buFont typeface="Arial" pitchFamily="34" charset="0"/>
              <a:buAutoNum type="arabicPeriod"/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Human rights are irreducible</a:t>
            </a:r>
          </a:p>
          <a:p>
            <a:pPr marL="457200" lvl="0" indent="-457200" algn="just">
              <a:buFont typeface="Arial" pitchFamily="34" charset="0"/>
              <a:buAutoNum type="arabicPeriod"/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Human rights are indisputable</a:t>
            </a:r>
          </a:p>
          <a:p>
            <a:pPr marL="457200" lvl="0" indent="-457200" algn="just">
              <a:buFont typeface="Arial" pitchFamily="34" charset="0"/>
              <a:buAutoNum type="arabicPeriod"/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Human rights are inalienable</a:t>
            </a:r>
          </a:p>
          <a:p>
            <a:pPr marL="457200" lvl="0" indent="-457200" algn="just">
              <a:buFont typeface="Arial" pitchFamily="34" charset="0"/>
              <a:buAutoNum type="arabicPeriod"/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Human rights are not given by government.</a:t>
            </a:r>
          </a:p>
          <a:p>
            <a:pPr marL="0" indent="0" algn="ctr">
              <a:buNone/>
            </a:pPr>
            <a:endParaRPr lang="en-US" sz="2800" dirty="0"/>
          </a:p>
          <a:p>
            <a:pPr marL="0" indent="0" algn="just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440353933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44303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4.6.2. Theories of Right</a:t>
            </a:r>
          </a:p>
          <a:p>
            <a:pPr marL="0" lvl="0" indent="0">
              <a:buNone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4.6.2.1. The Natural law Theory</a:t>
            </a:r>
          </a:p>
          <a:p>
            <a:pPr>
              <a:buFont typeface="Wingdings" pitchFamily="2" charset="2"/>
              <a:buChar char="ü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Rights belong to </a:t>
            </a:r>
            <a:r>
              <a:rPr lang="en-US" sz="1800" b="1" u="sng" dirty="0" smtClean="0">
                <a:latin typeface="Times New Roman" pitchFamily="18" charset="0"/>
                <a:cs typeface="Times New Roman" pitchFamily="18" charset="0"/>
              </a:rPr>
              <a:t>man by nature or creature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Font typeface="Wingdings" pitchFamily="2" charset="2"/>
              <a:buChar char="ü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Rights are </a:t>
            </a:r>
            <a:r>
              <a:rPr lang="en-US" sz="1800" b="1" u="sng" dirty="0" smtClean="0">
                <a:latin typeface="Times New Roman" pitchFamily="18" charset="0"/>
                <a:cs typeface="Times New Roman" pitchFamily="18" charset="0"/>
              </a:rPr>
              <a:t>universal application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irrespective of places, time and environment. </a:t>
            </a:r>
          </a:p>
          <a:p>
            <a:pPr lvl="0">
              <a:buFont typeface="Wingdings" pitchFamily="2" charset="2"/>
              <a:buChar char="ü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Rights have a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universal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rational,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eternal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and immutable character. </a:t>
            </a:r>
          </a:p>
          <a:p>
            <a:pPr lvl="0">
              <a:buFont typeface="Wingdings" pitchFamily="2" charset="2"/>
              <a:buChar char="ü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basis of natural theory is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unchanging moral law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6.2.2. The Legal Theory</a:t>
            </a:r>
          </a:p>
          <a:p>
            <a:pPr>
              <a:buFont typeface="Wingdings" pitchFamily="2" charset="2"/>
              <a:buChar char="ü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Rights are neither </a:t>
            </a:r>
            <a:r>
              <a:rPr lang="en-US" sz="1800" b="1" u="sng" dirty="0" smtClean="0">
                <a:latin typeface="Times New Roman" pitchFamily="18" charset="0"/>
                <a:cs typeface="Times New Roman" pitchFamily="18" charset="0"/>
              </a:rPr>
              <a:t>absolute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nor given by nature or by the Creator.</a:t>
            </a:r>
          </a:p>
          <a:p>
            <a:pPr>
              <a:buFont typeface="Wingdings" pitchFamily="2" charset="2"/>
              <a:buChar char="ü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Rights are </a:t>
            </a:r>
            <a:r>
              <a:rPr lang="en-US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creations of the law of a state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thus  State is the only source of rights. </a:t>
            </a:r>
            <a:endParaRPr 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Rights are </a:t>
            </a:r>
            <a:r>
              <a:rPr lang="en-US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dynamic-change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with the laws of the land.</a:t>
            </a:r>
          </a:p>
          <a:p>
            <a:pPr>
              <a:buFont typeface="Wingdings" pitchFamily="2" charset="2"/>
              <a:buChar char="ü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There is no right where there is no power to secure the object of right.</a:t>
            </a:r>
          </a:p>
          <a:p>
            <a:pPr marL="0" lvl="0" indent="0"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6.2.3</a:t>
            </a:r>
            <a:r>
              <a:rPr lang="en-US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The Idealist/personality Theory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Rights exist in the social </a:t>
            </a:r>
            <a:r>
              <a:rPr lang="en-US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consciousness, Rights </a:t>
            </a:r>
            <a:r>
              <a:rPr lang="en-U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are rooted in the </a:t>
            </a:r>
            <a:r>
              <a:rPr lang="en-US" sz="1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mind of persons.</a:t>
            </a:r>
            <a:r>
              <a:rPr lang="en-U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They are powers granted to them by the </a:t>
            </a:r>
            <a:r>
              <a:rPr lang="en-US" sz="1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community</a:t>
            </a:r>
            <a:r>
              <a:rPr lang="en-U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6.2.4</a:t>
            </a:r>
            <a:r>
              <a:rPr lang="en-US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The Historical Theory</a:t>
            </a:r>
          </a:p>
          <a:p>
            <a:pPr lvl="0">
              <a:buFont typeface="Wingdings" pitchFamily="2" charset="2"/>
              <a:buChar char="ü"/>
            </a:pPr>
            <a:r>
              <a:rPr lang="en-U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Rights are creations of </a:t>
            </a:r>
            <a:r>
              <a:rPr lang="en-US" sz="18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en-U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>
              <a:buFont typeface="Wingdings" pitchFamily="2" charset="2"/>
              <a:buChar char="ü"/>
            </a:pPr>
            <a:r>
              <a:rPr lang="en-U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800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passage of time results </a:t>
            </a:r>
            <a:r>
              <a:rPr lang="en-U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the creation of rights.</a:t>
            </a:r>
          </a:p>
          <a:p>
            <a:pPr lvl="0">
              <a:buFont typeface="Wingdings" pitchFamily="2" charset="2"/>
              <a:buChar char="ü"/>
            </a:pPr>
            <a:r>
              <a:rPr lang="en-U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They are based on the </a:t>
            </a:r>
            <a:r>
              <a:rPr lang="en-US" sz="18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long established customs</a:t>
            </a:r>
            <a:r>
              <a:rPr lang="en-U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6.2.5</a:t>
            </a:r>
            <a:r>
              <a:rPr lang="en-US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The Social Welfare Theory</a:t>
            </a:r>
          </a:p>
          <a:p>
            <a:pPr lvl="0">
              <a:buFont typeface="Wingdings" pitchFamily="2" charset="2"/>
              <a:buChar char="ü"/>
            </a:pPr>
            <a:r>
              <a:rPr lang="en-U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Rights make what is conducive to the </a:t>
            </a:r>
            <a:r>
              <a:rPr lang="en-US" sz="1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greatest good of the greatest number. </a:t>
            </a:r>
            <a:endParaRPr lang="en-US" sz="18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r>
              <a:rPr lang="en-U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113907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44303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en-US" sz="25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6.4.  </a:t>
            </a:r>
            <a:r>
              <a:rPr lang="en-US" sz="2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Historical foundation of HRs</a:t>
            </a:r>
          </a:p>
          <a:p>
            <a:pPr marL="457200" lvl="0" indent="-457200">
              <a:buFont typeface="Arial" pitchFamily="34" charset="0"/>
              <a:buAutoNum type="arabicPeriod"/>
            </a:pPr>
            <a:r>
              <a:rPr lang="en-US" sz="2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1215 </a:t>
            </a:r>
            <a:r>
              <a:rPr lang="en-US" sz="25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Magna </a:t>
            </a:r>
            <a:r>
              <a:rPr lang="en-US" sz="25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Carta</a:t>
            </a:r>
            <a:r>
              <a:rPr lang="en-US" sz="2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lvl="0" indent="-457200">
              <a:buFont typeface="Arial" pitchFamily="34" charset="0"/>
              <a:buAutoNum type="arabicPeriod"/>
            </a:pPr>
            <a:r>
              <a:rPr lang="en-US" sz="2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1628 Petition of Rights</a:t>
            </a:r>
          </a:p>
          <a:p>
            <a:pPr marL="457200" lvl="0" indent="-457200">
              <a:buFont typeface="Arial" pitchFamily="34" charset="0"/>
              <a:buAutoNum type="arabicPeriod"/>
            </a:pPr>
            <a:r>
              <a:rPr lang="en-US" sz="2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1688 Glorious Revolution</a:t>
            </a:r>
          </a:p>
          <a:p>
            <a:pPr marL="457200" lvl="0" indent="-457200">
              <a:buFont typeface="Arial" pitchFamily="34" charset="0"/>
              <a:buAutoNum type="arabicPeriod"/>
            </a:pPr>
            <a:r>
              <a:rPr lang="en-US" sz="2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Virginia Bill of Rights of 1776</a:t>
            </a:r>
          </a:p>
          <a:p>
            <a:pPr marL="457200" lvl="0" indent="-457200">
              <a:buFont typeface="Arial" pitchFamily="34" charset="0"/>
              <a:buAutoNum type="arabicPeriod"/>
            </a:pPr>
            <a:r>
              <a:rPr lang="en-US" sz="2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1789 French Declaration of the Rights of Man and the Citizen</a:t>
            </a:r>
          </a:p>
          <a:p>
            <a:pPr marL="457200" lvl="0" indent="-457200">
              <a:buFont typeface="Arial" pitchFamily="34" charset="0"/>
              <a:buAutoNum type="arabicPeriod"/>
            </a:pPr>
            <a:r>
              <a:rPr lang="en-US" sz="2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1917 Bolshevik Revolution in Tsarist Russia</a:t>
            </a:r>
          </a:p>
          <a:p>
            <a:pPr marL="0" lvl="0" indent="0">
              <a:lnSpc>
                <a:spcPct val="150000"/>
              </a:lnSpc>
              <a:buNone/>
            </a:pPr>
            <a:endParaRPr lang="en-US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21498767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1" y="0"/>
            <a:ext cx="8991600" cy="68268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4.6.5. Classifications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of Human Rights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4.6.5.1. First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Generation Rights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refer to</a:t>
            </a: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civil and political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rights.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also called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negative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rights.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Freedom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from racial and other forms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discrimination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Freedom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from slavery or involuntary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servitude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Freedom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from torture and from cruel, inhumane treatment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Freedom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from arbitrary arrest, detention or exile; the right to fair and public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trial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Freedom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from interference in privacy and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correspondence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Freedom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movement and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residence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Freedom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opinion and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expression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Freedom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peaceful assembly and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association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right to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asylum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right to participate in different activities</a:t>
            </a:r>
          </a:p>
          <a:p>
            <a:pPr>
              <a:buFont typeface="Wingdings" pitchFamily="2" charset="2"/>
              <a:buChar char="Ø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15324849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44303" cy="68580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4.6.5.2. Second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Generation Rights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It refer to </a:t>
            </a:r>
            <a:r>
              <a:rPr lang="en-US" sz="2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economic, social and cultural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rights.</a:t>
            </a:r>
          </a:p>
          <a:p>
            <a:pPr>
              <a:buFont typeface="Wingdings" pitchFamily="2" charset="2"/>
              <a:buChar char="Ø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It is also called </a:t>
            </a:r>
            <a:r>
              <a:rPr 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positive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rights.</a:t>
            </a:r>
          </a:p>
          <a:p>
            <a:pPr>
              <a:buFont typeface="Wingdings" pitchFamily="2" charset="2"/>
              <a:buChar char="ü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right to social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security</a:t>
            </a:r>
          </a:p>
          <a:p>
            <a:pPr>
              <a:buFont typeface="Wingdings" pitchFamily="2" charset="2"/>
              <a:buChar char="ü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right to work and protection against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unemployment</a:t>
            </a:r>
          </a:p>
          <a:p>
            <a:pPr>
              <a:buFont typeface="Wingdings" pitchFamily="2" charset="2"/>
              <a:buChar char="ü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right to rest and leisure including periodic holidays leave with pay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right to a standard of living adequate for health and wellbeing of self and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family</a:t>
            </a:r>
          </a:p>
          <a:p>
            <a:pPr>
              <a:buFont typeface="Wingdings" pitchFamily="2" charset="2"/>
              <a:buChar char="ü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right to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education</a:t>
            </a:r>
          </a:p>
          <a:p>
            <a:pPr>
              <a:buFont typeface="Wingdings" pitchFamily="2" charset="2"/>
              <a:buChar char="ü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right to protection of one’s scientific, literary and artistic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production</a:t>
            </a:r>
          </a:p>
          <a:p>
            <a:pPr marL="0" lvl="0" indent="0">
              <a:buNone/>
            </a:pPr>
            <a:r>
              <a:rPr lang="en-US" sz="2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4.6.5.3</a:t>
            </a: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Third Generation Rights</a:t>
            </a:r>
            <a:endParaRPr lang="en-US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en-U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right to political, economic and social development</a:t>
            </a:r>
          </a:p>
          <a:p>
            <a:pPr lvl="0">
              <a:buFont typeface="Wingdings" pitchFamily="2" charset="2"/>
              <a:buChar char="ü"/>
            </a:pPr>
            <a:r>
              <a:rPr lang="en-U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right to participate in and benefit from the ‘common heritage of mankind’</a:t>
            </a:r>
          </a:p>
          <a:p>
            <a:pPr lvl="0">
              <a:buFont typeface="Wingdings" pitchFamily="2" charset="2"/>
              <a:buChar char="ü"/>
            </a:pPr>
            <a:r>
              <a:rPr lang="en-U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right to peace</a:t>
            </a:r>
          </a:p>
          <a:p>
            <a:pPr lvl="0">
              <a:buFont typeface="Wingdings" pitchFamily="2" charset="2"/>
              <a:buChar char="ü"/>
            </a:pPr>
            <a:r>
              <a:rPr lang="en-U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right to a healthy and balanced environment</a:t>
            </a:r>
          </a:p>
          <a:p>
            <a:pPr lvl="0">
              <a:buFont typeface="Wingdings" pitchFamily="2" charset="2"/>
              <a:buChar char="ü"/>
            </a:pPr>
            <a:r>
              <a:rPr lang="en-U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right </a:t>
            </a: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humanitarian disaster relief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="" xmlns:p14="http://schemas.microsoft.com/office/powerpoint/2010/main" val="3216930580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096703" cy="6858000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v"/>
            </a:pPr>
            <a:r>
              <a:rPr lang="en-US" sz="28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Class Activities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Identify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the meanings and differences </a:t>
            </a:r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between constitutional and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constitutionalism?</a:t>
            </a:r>
            <a:endParaRPr lang="en-US" sz="2400" dirty="0">
              <a:solidFill>
                <a:prstClr val="black"/>
              </a:solidFill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Identify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purposes and functions of constitutions?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Identify the classifications of constitutions?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Discuses the constitutional history of  Ethiopia: pre 1931 traditional constitution and post 1931 constitutions, with their major characteristics?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Discuses the concepts of democracy  and its types?</a:t>
            </a:r>
            <a:endParaRPr lang="en-US" sz="24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Describe and discuses the fundamental principles of democracy? Describes? </a:t>
            </a:r>
            <a:endParaRPr lang="en-US" sz="24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Understand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the relation between principles democracy and good governance? </a:t>
            </a:r>
            <a:endParaRPr lang="en-US" sz="24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Explain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what human rights means and their basic futures?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Identify the classifications of human rights and their major characteristics?</a:t>
            </a:r>
            <a:endParaRPr lang="en-US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>
              <a:spcBef>
                <a:spcPts val="0"/>
              </a:spcBef>
              <a:spcAft>
                <a:spcPts val="1000"/>
              </a:spcAft>
              <a:buNone/>
            </a:pPr>
            <a:endParaRPr lang="en-US" sz="28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1000"/>
              </a:spcAft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93296719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8839200" cy="6705601"/>
          </a:xfrm>
        </p:spPr>
        <p:txBody>
          <a:bodyPr>
            <a:noAutofit/>
          </a:bodyPr>
          <a:lstStyle/>
          <a:p>
            <a:pPr marR="171450" lvl="0" algn="just">
              <a:spcBef>
                <a:spcPts val="0"/>
              </a:spcBef>
              <a:buFont typeface="Wingdings"/>
              <a:buChar char=""/>
              <a:tabLst>
                <a:tab pos="5657850" algn="l"/>
              </a:tabLst>
            </a:pPr>
            <a:r>
              <a:rPr lang="en-US" b="1" u="sng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The major characteristics of constitutionalism:</a:t>
            </a:r>
            <a:endParaRPr lang="en-US" b="1" u="sng" dirty="0" smtClean="0">
              <a:ea typeface="Times New Roman"/>
              <a:cs typeface="Times New Roman"/>
            </a:endParaRPr>
          </a:p>
          <a:p>
            <a:pPr marR="171450" lvl="0" algn="just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tabLst>
                <a:tab pos="5657850" algn="l"/>
              </a:tabLst>
            </a:pP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When the government and its officials are </a:t>
            </a:r>
            <a:r>
              <a:rPr lang="en-US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accountable and responsible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for their actions.</a:t>
            </a:r>
            <a:endParaRPr lang="en-US" dirty="0" smtClean="0">
              <a:ea typeface="Times New Roman"/>
              <a:cs typeface="Times New Roman"/>
            </a:endParaRPr>
          </a:p>
          <a:p>
            <a:pPr marR="171450" lvl="0" algn="just">
              <a:spcBef>
                <a:spcPts val="0"/>
              </a:spcBef>
              <a:buClr>
                <a:srgbClr val="D34817"/>
              </a:buClr>
              <a:buFont typeface="Wingdings" pitchFamily="2" charset="2"/>
              <a:buChar char="ü"/>
              <a:tabLst>
                <a:tab pos="5657850" algn="l"/>
              </a:tabLst>
            </a:pPr>
            <a:r>
              <a:rPr lang="en-US" spc="-1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The constitution should, moreover, be considered </a:t>
            </a:r>
            <a:r>
              <a:rPr lang="en-US" b="1" u="sng" spc="-1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superior to other laws</a:t>
            </a:r>
            <a:r>
              <a:rPr lang="en-US" b="1" i="1" u="sng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and be enforced within a legal system with independent courts.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marR="171450" lvl="0" algn="just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tabLst>
                <a:tab pos="5657850" algn="l"/>
              </a:tabLst>
            </a:pP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It has constitutionally limited government</a:t>
            </a:r>
            <a:endParaRPr lang="en-US" dirty="0" smtClean="0">
              <a:ea typeface="Times New Roman"/>
              <a:cs typeface="Times New Roman"/>
            </a:endParaRPr>
          </a:p>
          <a:p>
            <a:pPr marR="171450" lvl="0" algn="just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tabLst>
                <a:tab pos="5657850" algn="l"/>
              </a:tabLst>
            </a:pP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The power of the legislature and executive under some restraints </a:t>
            </a:r>
          </a:p>
          <a:p>
            <a:pPr marR="171450" lvl="0" algn="just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tabLst>
                <a:tab pos="5657850" algn="l"/>
              </a:tabLst>
            </a:pP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There must be decentralization of power</a:t>
            </a:r>
            <a:endParaRPr lang="en-US" dirty="0" smtClean="0">
              <a:solidFill>
                <a:prstClr val="black"/>
              </a:solidFill>
              <a:latin typeface="Times New Roman"/>
              <a:ea typeface="Times New Roman"/>
              <a:cs typeface="Times New Roman"/>
            </a:endParaRPr>
          </a:p>
          <a:p>
            <a:pPr marR="171450" lvl="0" algn="just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tabLst>
                <a:tab pos="5657850" algn="l"/>
              </a:tabLst>
            </a:pP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There must be prevalence of law</a:t>
            </a:r>
            <a:endParaRPr lang="en-US" dirty="0" smtClean="0">
              <a:solidFill>
                <a:prstClr val="black"/>
              </a:solidFill>
              <a:latin typeface="Times New Roman"/>
              <a:ea typeface="Times New Roman"/>
              <a:cs typeface="Times New Roman"/>
            </a:endParaRPr>
          </a:p>
          <a:p>
            <a:pPr marR="171450" lvl="0" algn="just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tabLst>
                <a:tab pos="5657850" algn="l"/>
              </a:tabLst>
            </a:pP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when there is check and balance between the three organs of government.</a:t>
            </a:r>
            <a:endParaRPr lang="en-US" dirty="0" smtClean="0">
              <a:ea typeface="Times New Roman"/>
              <a:cs typeface="Times New Roman"/>
            </a:endParaRPr>
          </a:p>
          <a:p>
            <a:pPr marL="0" indent="0" algn="ctr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327982681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8839200" cy="670560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4.2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 Purposes and Functions of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Constitution</a:t>
            </a:r>
          </a:p>
          <a:p>
            <a:pPr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A. Serves as a framework for government: 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constitution is a plan for organizing composition and structures of a government.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It establishes foundation for government. </a:t>
            </a:r>
          </a:p>
          <a:p>
            <a:pPr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B. Grants powers to government: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constitution provides authority to government to accomplish its tasks and to make different decisions. </a:t>
            </a:r>
          </a:p>
          <a:p>
            <a:pPr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C. Constitution limits government powers: 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constitution determines what public authorities must do and must not do. 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restricts extent or degree of officials’ power. Government authorities should not do whatever they wish to do but according to their constitution. </a:t>
            </a:r>
          </a:p>
          <a:p>
            <a:pPr>
              <a:buNone/>
            </a:pPr>
            <a:endParaRPr lang="en-US" sz="2500" dirty="0" smtClean="0"/>
          </a:p>
          <a:p>
            <a:pPr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8160599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8839200" cy="6705601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D. Constitution as the supreme law of a country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Constitution is 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source of all specific laws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All other laws are derived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from the constitution. 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 laws in the country must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confirm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the constitution. 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Any law that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contradicts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with the constitution will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 be valid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 a law in the country. 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Thus, constitution serves as a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binding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instrument of all other laws in a country. </a:t>
            </a:r>
          </a:p>
          <a:p>
            <a:pPr algn="just">
              <a:buFont typeface="Wingdings" pitchFamily="2" charset="2"/>
              <a:buChar char="ü"/>
            </a:pPr>
            <a:endParaRPr lang="en-US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827415495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763000" cy="662940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4.3. Formulation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Content and Validity of Constitution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Formulation:-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It is a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matter of making the laws that are going to govern the over all aspects of life in society.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8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non-democratic </a:t>
            </a:r>
            <a:r>
              <a:rPr lang="en-US" sz="28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System of Government 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few 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who are in power</a:t>
            </a:r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would </a:t>
            </a:r>
            <a:r>
              <a:rPr lang="en-US" sz="2800" b="1" u="sng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not reflect the interests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needs of the people at large. 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Majority citizens have 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little chance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contribute and shape the constitution.</a:t>
            </a:r>
          </a:p>
          <a:p>
            <a:pPr algn="just">
              <a:buNone/>
            </a:pP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 the Democratic system of government 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Constitution involves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active participation of majority of citizens.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Citizens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give their comments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advises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suggestions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in order to improve the draft. </a:t>
            </a:r>
          </a:p>
          <a:p>
            <a:pPr algn="just">
              <a:buFont typeface="Wingdings" pitchFamily="2" charset="2"/>
              <a:buChar char="ü"/>
            </a:pPr>
            <a:endParaRPr lang="en-US" sz="2800" b="1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71310392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763000" cy="6629401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Such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constitution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is called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Law made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by citizens,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can easily get public support or approval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can gate public legitimacy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or validity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help the progress and development of a country and the betterment of the lives of citizens.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also helps to maintain internal peace and stability of the nation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All constitutional provisions are </a:t>
            </a:r>
            <a:r>
              <a:rPr lang="en-US" sz="28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not eternal or not remain acceptable forever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800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en-US" b="1" u="sng" dirty="0" smtClean="0"/>
          </a:p>
        </p:txBody>
      </p:sp>
    </p:spTree>
    <p:extLst>
      <p:ext uri="{BB962C8B-B14F-4D97-AF65-F5344CB8AC3E}">
        <p14:creationId xmlns="" xmlns:p14="http://schemas.microsoft.com/office/powerpoint/2010/main" val="41187637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763000" cy="662940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.4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Classification/types/forms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of Constitution</a:t>
            </a:r>
          </a:p>
          <a:p>
            <a:pPr marL="514350" indent="-514350" algn="just">
              <a:buAutoNum type="alphaUcPeriod"/>
            </a:pPr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Based on its form</a:t>
            </a:r>
          </a:p>
          <a:p>
            <a:pPr marL="514350" indent="-514350" algn="just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Written Constitution</a:t>
            </a:r>
          </a:p>
          <a:p>
            <a:pPr marL="514350" indent="-514350" algn="just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Unwritten Constitution</a:t>
            </a:r>
          </a:p>
          <a:p>
            <a:pPr marL="514350" indent="-514350" algn="just">
              <a:buAutoNum type="alphaUcPeriod" startAt="2"/>
            </a:pP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Based on amending process </a:t>
            </a:r>
          </a:p>
          <a:p>
            <a:pPr marL="514350" indent="-514350" algn="just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Rigid  and </a:t>
            </a:r>
          </a:p>
          <a:p>
            <a:pPr marL="514350" indent="-514350" algn="just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Flexible</a:t>
            </a:r>
          </a:p>
          <a:p>
            <a:pPr algn="just">
              <a:buNone/>
            </a:pP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C. Based on degree of practice</a:t>
            </a:r>
          </a:p>
          <a:p>
            <a:pPr marL="514350" indent="-514350" algn="just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Effective Constitution </a:t>
            </a:r>
          </a:p>
          <a:p>
            <a:pPr marL="514350" indent="-514350" algn="just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Nominal constitution</a:t>
            </a:r>
          </a:p>
          <a:p>
            <a:pPr marL="514350" indent="-514350" algn="just">
              <a:buNone/>
            </a:pP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D. Based on the kind of state structure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Federal Constitution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Unitary Constitution</a:t>
            </a:r>
          </a:p>
          <a:p>
            <a:pPr algn="just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07362628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14893</TotalTime>
  <Words>3323</Words>
  <Application>Microsoft Office PowerPoint</Application>
  <PresentationFormat>On-screen Show (4:3)</PresentationFormat>
  <Paragraphs>433</Paragraphs>
  <Slides>39</Slides>
  <Notes>39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Yalem</dc:creator>
  <cp:lastModifiedBy>efgh</cp:lastModifiedBy>
  <cp:revision>3210</cp:revision>
  <dcterms:created xsi:type="dcterms:W3CDTF">2006-08-16T00:00:00Z</dcterms:created>
  <dcterms:modified xsi:type="dcterms:W3CDTF">2022-07-13T02:09:57Z</dcterms:modified>
</cp:coreProperties>
</file>